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elvetica World" panose="020B0604020202020204" charset="-128"/>
      <p:regular r:id="rId19"/>
    </p:embeddedFont>
    <p:embeddedFont>
      <p:font typeface="Helvetica World Bold" panose="020B0604020202020204" charset="-128"/>
      <p:regular r:id="rId20"/>
    </p:embeddedFont>
    <p:embeddedFont>
      <p:font typeface="Anton"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E45311-E783-D6B7-5E97-C4D0C7E85732}" name="Eric Baitchman" initials="EB" userId="S::ebaitchman@zoonewengland.com::33302395-a0a8-449a-8b40-ce4b46f49708" providerId="AD"/>
  <p188:author id="{0C4FFD45-6E2E-0A7E-E8A7-97DCEFE00371}" name="Danica Wolfe" initials="DW" userId="S::dwolfe@zoonewengland.org::31849d0c-f0d0-4365-ad64-8feb85ddf4d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46B0F-CE47-C794-4C49-4DE8BCEA711E}" v="14" dt="2025-04-28T22:31:39.091"/>
    <p1510:client id="{58089620-66D4-35D0-2F07-E5F79C51E765}" v="15" dt="2025-04-29T03:38:14.029"/>
    <p1510:client id="{D9B0C9AB-8945-A3AA-0176-9E8FBA50B632}" v="187" dt="2025-04-29T14:57:54.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ca Wolfe" userId="S::dwolfe@zoonewengland.org::31849d0c-f0d0-4365-ad64-8feb85ddf4db" providerId="AD" clId="Web-{04E46B0F-CE47-C794-4C49-4DE8BCEA711E}"/>
    <pc:docChg chg="modSld">
      <pc:chgData name="Danica Wolfe" userId="S::dwolfe@zoonewengland.org::31849d0c-f0d0-4365-ad64-8feb85ddf4db" providerId="AD" clId="Web-{04E46B0F-CE47-C794-4C49-4DE8BCEA711E}" dt="2025-04-28T22:31:37.981" v="11" actId="20577"/>
      <pc:docMkLst>
        <pc:docMk/>
      </pc:docMkLst>
      <pc:sldChg chg="modSp">
        <pc:chgData name="Danica Wolfe" userId="S::dwolfe@zoonewengland.org::31849d0c-f0d0-4365-ad64-8feb85ddf4db" providerId="AD" clId="Web-{04E46B0F-CE47-C794-4C49-4DE8BCEA711E}" dt="2025-04-28T22:31:37.981" v="11" actId="20577"/>
        <pc:sldMkLst>
          <pc:docMk/>
          <pc:sldMk cId="0" sldId="265"/>
        </pc:sldMkLst>
        <pc:spChg chg="mod">
          <ac:chgData name="Danica Wolfe" userId="S::dwolfe@zoonewengland.org::31849d0c-f0d0-4365-ad64-8feb85ddf4db" providerId="AD" clId="Web-{04E46B0F-CE47-C794-4C49-4DE8BCEA711E}" dt="2025-04-28T22:31:37.981" v="11" actId="20577"/>
          <ac:spMkLst>
            <pc:docMk/>
            <pc:sldMk cId="0" sldId="265"/>
            <ac:spMk id="9" creationId="{00000000-0000-0000-0000-000000000000}"/>
          </ac:spMkLst>
        </pc:spChg>
      </pc:sldChg>
      <pc:sldChg chg="delSp modSp">
        <pc:chgData name="Danica Wolfe" userId="S::dwolfe@zoonewengland.org::31849d0c-f0d0-4365-ad64-8feb85ddf4db" providerId="AD" clId="Web-{04E46B0F-CE47-C794-4C49-4DE8BCEA711E}" dt="2025-04-28T22:04:36.752" v="8" actId="1076"/>
        <pc:sldMkLst>
          <pc:docMk/>
          <pc:sldMk cId="0" sldId="266"/>
        </pc:sldMkLst>
        <pc:spChg chg="del">
          <ac:chgData name="Danica Wolfe" userId="S::dwolfe@zoonewengland.org::31849d0c-f0d0-4365-ad64-8feb85ddf4db" providerId="AD" clId="Web-{04E46B0F-CE47-C794-4C49-4DE8BCEA711E}" dt="2025-04-28T22:04:07.626" v="1"/>
          <ac:spMkLst>
            <pc:docMk/>
            <pc:sldMk cId="0" sldId="266"/>
            <ac:spMk id="2" creationId="{00000000-0000-0000-0000-000000000000}"/>
          </ac:spMkLst>
        </pc:spChg>
        <pc:spChg chg="del">
          <ac:chgData name="Danica Wolfe" userId="S::dwolfe@zoonewengland.org::31849d0c-f0d0-4365-ad64-8feb85ddf4db" providerId="AD" clId="Web-{04E46B0F-CE47-C794-4C49-4DE8BCEA711E}" dt="2025-04-28T22:04:05.485" v="0"/>
          <ac:spMkLst>
            <pc:docMk/>
            <pc:sldMk cId="0" sldId="266"/>
            <ac:spMk id="3" creationId="{00000000-0000-0000-0000-000000000000}"/>
          </ac:spMkLst>
        </pc:spChg>
        <pc:spChg chg="mod">
          <ac:chgData name="Danica Wolfe" userId="S::dwolfe@zoonewengland.org::31849d0c-f0d0-4365-ad64-8feb85ddf4db" providerId="AD" clId="Web-{04E46B0F-CE47-C794-4C49-4DE8BCEA711E}" dt="2025-04-28T22:04:12.954" v="3" actId="1076"/>
          <ac:spMkLst>
            <pc:docMk/>
            <pc:sldMk cId="0" sldId="266"/>
            <ac:spMk id="4" creationId="{00000000-0000-0000-0000-000000000000}"/>
          </ac:spMkLst>
        </pc:spChg>
        <pc:spChg chg="mod">
          <ac:chgData name="Danica Wolfe" userId="S::dwolfe@zoonewengland.org::31849d0c-f0d0-4365-ad64-8feb85ddf4db" providerId="AD" clId="Web-{04E46B0F-CE47-C794-4C49-4DE8BCEA711E}" dt="2025-04-28T22:04:16.345" v="4" actId="1076"/>
          <ac:spMkLst>
            <pc:docMk/>
            <pc:sldMk cId="0" sldId="266"/>
            <ac:spMk id="5" creationId="{00000000-0000-0000-0000-000000000000}"/>
          </ac:spMkLst>
        </pc:spChg>
        <pc:spChg chg="mod">
          <ac:chgData name="Danica Wolfe" userId="S::dwolfe@zoonewengland.org::31849d0c-f0d0-4365-ad64-8feb85ddf4db" providerId="AD" clId="Web-{04E46B0F-CE47-C794-4C49-4DE8BCEA711E}" dt="2025-04-28T22:04:27.970" v="6" actId="1076"/>
          <ac:spMkLst>
            <pc:docMk/>
            <pc:sldMk cId="0" sldId="266"/>
            <ac:spMk id="9" creationId="{00000000-0000-0000-0000-000000000000}"/>
          </ac:spMkLst>
        </pc:spChg>
        <pc:spChg chg="mod">
          <ac:chgData name="Danica Wolfe" userId="S::dwolfe@zoonewengland.org::31849d0c-f0d0-4365-ad64-8feb85ddf4db" providerId="AD" clId="Web-{04E46B0F-CE47-C794-4C49-4DE8BCEA711E}" dt="2025-04-28T22:04:19.954" v="5" actId="1076"/>
          <ac:spMkLst>
            <pc:docMk/>
            <pc:sldMk cId="0" sldId="266"/>
            <ac:spMk id="12" creationId="{00000000-0000-0000-0000-000000000000}"/>
          </ac:spMkLst>
        </pc:spChg>
        <pc:spChg chg="mod">
          <ac:chgData name="Danica Wolfe" userId="S::dwolfe@zoonewengland.org::31849d0c-f0d0-4365-ad64-8feb85ddf4db" providerId="AD" clId="Web-{04E46B0F-CE47-C794-4C49-4DE8BCEA711E}" dt="2025-04-28T22:04:36.752" v="8" actId="1076"/>
          <ac:spMkLst>
            <pc:docMk/>
            <pc:sldMk cId="0" sldId="266"/>
            <ac:spMk id="14" creationId="{00000000-0000-0000-0000-000000000000}"/>
          </ac:spMkLst>
        </pc:spChg>
      </pc:sldChg>
    </pc:docChg>
  </pc:docChgLst>
  <pc:docChgLst>
    <pc:chgData name="Eric Baitchman" userId="S::ebaitchman@zoonewengland.com::33302395-a0a8-449a-8b40-ce4b46f49708" providerId="AD" clId="Web-{58089620-66D4-35D0-2F07-E5F79C51E765}"/>
    <pc:docChg chg="mod modSld">
      <pc:chgData name="Eric Baitchman" userId="S::ebaitchman@zoonewengland.com::33302395-a0a8-449a-8b40-ce4b46f49708" providerId="AD" clId="Web-{58089620-66D4-35D0-2F07-E5F79C51E765}" dt="2025-04-29T03:28:11.037" v="6" actId="20577"/>
      <pc:docMkLst>
        <pc:docMk/>
      </pc:docMkLst>
      <pc:sldChg chg="modSp">
        <pc:chgData name="Eric Baitchman" userId="S::ebaitchman@zoonewengland.com::33302395-a0a8-449a-8b40-ce4b46f49708" providerId="AD" clId="Web-{58089620-66D4-35D0-2F07-E5F79C51E765}" dt="2025-04-29T03:28:11.037" v="6" actId="20577"/>
        <pc:sldMkLst>
          <pc:docMk/>
          <pc:sldMk cId="0" sldId="258"/>
        </pc:sldMkLst>
        <pc:spChg chg="mod">
          <ac:chgData name="Eric Baitchman" userId="S::ebaitchman@zoonewengland.com::33302395-a0a8-449a-8b40-ce4b46f49708" providerId="AD" clId="Web-{58089620-66D4-35D0-2F07-E5F79C51E765}" dt="2025-04-29T03:28:11.037" v="6" actId="20577"/>
          <ac:spMkLst>
            <pc:docMk/>
            <pc:sldMk cId="0" sldId="258"/>
            <ac:spMk id="24" creationId="{00000000-0000-0000-0000-000000000000}"/>
          </ac:spMkLst>
        </pc:spChg>
      </pc:sldChg>
    </pc:docChg>
  </pc:docChgLst>
  <pc:docChgLst>
    <pc:chgData name="Danica Wolfe" userId="S::dwolfe@zoonewengland.org::31849d0c-f0d0-4365-ad64-8feb85ddf4db" providerId="AD" clId="Web-{D9B0C9AB-8945-A3AA-0176-9E8FBA50B632}"/>
    <pc:docChg chg="mod modSld">
      <pc:chgData name="Danica Wolfe" userId="S::dwolfe@zoonewengland.org::31849d0c-f0d0-4365-ad64-8feb85ddf4db" providerId="AD" clId="Web-{D9B0C9AB-8945-A3AA-0176-9E8FBA50B632}" dt="2025-04-29T14:57:53.261" v="140" actId="20577"/>
      <pc:docMkLst>
        <pc:docMk/>
      </pc:docMkLst>
      <pc:sldChg chg="addSp delSp modSp">
        <pc:chgData name="Danica Wolfe" userId="S::dwolfe@zoonewengland.org::31849d0c-f0d0-4365-ad64-8feb85ddf4db" providerId="AD" clId="Web-{D9B0C9AB-8945-A3AA-0176-9E8FBA50B632}" dt="2025-04-29T13:04:55.174" v="93" actId="1076"/>
        <pc:sldMkLst>
          <pc:docMk/>
          <pc:sldMk cId="0" sldId="256"/>
        </pc:sldMkLst>
        <pc:spChg chg="del">
          <ac:chgData name="Danica Wolfe" userId="S::dwolfe@zoonewengland.org::31849d0c-f0d0-4365-ad64-8feb85ddf4db" providerId="AD" clId="Web-{D9B0C9AB-8945-A3AA-0176-9E8FBA50B632}" dt="2025-04-29T13:02:43.465" v="80"/>
          <ac:spMkLst>
            <pc:docMk/>
            <pc:sldMk cId="0" sldId="256"/>
            <ac:spMk id="3" creationId="{00000000-0000-0000-0000-000000000000}"/>
          </ac:spMkLst>
        </pc:spChg>
        <pc:picChg chg="add mod">
          <ac:chgData name="Danica Wolfe" userId="S::dwolfe@zoonewengland.org::31849d0c-f0d0-4365-ad64-8feb85ddf4db" providerId="AD" clId="Web-{D9B0C9AB-8945-A3AA-0176-9E8FBA50B632}" dt="2025-04-29T13:04:55.174" v="93" actId="1076"/>
          <ac:picMkLst>
            <pc:docMk/>
            <pc:sldMk cId="0" sldId="256"/>
            <ac:picMk id="6" creationId="{881A76A5-F5EC-D71A-7E7B-14A76516E948}"/>
          </ac:picMkLst>
        </pc:picChg>
      </pc:sldChg>
      <pc:sldChg chg="modSp">
        <pc:chgData name="Danica Wolfe" userId="S::dwolfe@zoonewengland.org::31849d0c-f0d0-4365-ad64-8feb85ddf4db" providerId="AD" clId="Web-{D9B0C9AB-8945-A3AA-0176-9E8FBA50B632}" dt="2025-04-29T14:57:53.261" v="140" actId="20577"/>
        <pc:sldMkLst>
          <pc:docMk/>
          <pc:sldMk cId="0" sldId="259"/>
        </pc:sldMkLst>
        <pc:spChg chg="mod">
          <ac:chgData name="Danica Wolfe" userId="S::dwolfe@zoonewengland.org::31849d0c-f0d0-4365-ad64-8feb85ddf4db" providerId="AD" clId="Web-{D9B0C9AB-8945-A3AA-0176-9E8FBA50B632}" dt="2025-04-29T13:08:04.150" v="104" actId="20577"/>
          <ac:spMkLst>
            <pc:docMk/>
            <pc:sldMk cId="0" sldId="259"/>
            <ac:spMk id="22" creationId="{00000000-0000-0000-0000-000000000000}"/>
          </ac:spMkLst>
        </pc:spChg>
        <pc:spChg chg="mod">
          <ac:chgData name="Danica Wolfe" userId="S::dwolfe@zoonewengland.org::31849d0c-f0d0-4365-ad64-8feb85ddf4db" providerId="AD" clId="Web-{D9B0C9AB-8945-A3AA-0176-9E8FBA50B632}" dt="2025-04-29T14:57:53.261" v="140" actId="20577"/>
          <ac:spMkLst>
            <pc:docMk/>
            <pc:sldMk cId="0" sldId="259"/>
            <ac:spMk id="23" creationId="{00000000-0000-0000-0000-000000000000}"/>
          </ac:spMkLst>
        </pc:spChg>
      </pc:sldChg>
      <pc:sldChg chg="modSp modCm">
        <pc:chgData name="Danica Wolfe" userId="S::dwolfe@zoonewengland.org::31849d0c-f0d0-4365-ad64-8feb85ddf4db" providerId="AD" clId="Web-{D9B0C9AB-8945-A3AA-0176-9E8FBA50B632}" dt="2025-04-29T13:17:33.454" v="138" actId="20577"/>
        <pc:sldMkLst>
          <pc:docMk/>
          <pc:sldMk cId="0" sldId="264"/>
        </pc:sldMkLst>
        <pc:spChg chg="mod">
          <ac:chgData name="Danica Wolfe" userId="S::dwolfe@zoonewengland.org::31849d0c-f0d0-4365-ad64-8feb85ddf4db" providerId="AD" clId="Web-{D9B0C9AB-8945-A3AA-0176-9E8FBA50B632}" dt="2025-04-29T13:17:33.454" v="138" actId="20577"/>
          <ac:spMkLst>
            <pc:docMk/>
            <pc:sldMk cId="0" sldId="264"/>
            <ac:spMk id="27" creationId="{00000000-0000-0000-0000-000000000000}"/>
          </ac:spMkLst>
        </pc:spChg>
        <pc:extLst>
          <p:ext xmlns:p="http://schemas.openxmlformats.org/presentationml/2006/main" uri="{D6D511B9-2390-475A-947B-AFAB55BFBCF1}">
            <pc226:cmChg xmlns:pc226="http://schemas.microsoft.com/office/powerpoint/2022/06/main/command" chg="mod">
              <pc226:chgData name="Danica Wolfe" userId="S::dwolfe@zoonewengland.org::31849d0c-f0d0-4365-ad64-8feb85ddf4db" providerId="AD" clId="Web-{D9B0C9AB-8945-A3AA-0176-9E8FBA50B632}" dt="2025-04-29T13:17:33.454" v="138" actId="20577"/>
              <pc2:cmMkLst xmlns:pc2="http://schemas.microsoft.com/office/powerpoint/2019/9/main/command">
                <pc:docMk/>
                <pc:sldMk cId="0" sldId="264"/>
                <pc2:cmMk id="{53590BE2-83FF-45B3-BC20-EB526A0B145B}"/>
              </pc2:cmMkLst>
            </pc226:cmChg>
          </p:ext>
        </pc:ext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14.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TextBox 2"/>
          <p:cNvSpPr txBox="1"/>
          <p:nvPr/>
        </p:nvSpPr>
        <p:spPr>
          <a:xfrm>
            <a:off x="1506937" y="1128281"/>
            <a:ext cx="8115300" cy="4821832"/>
          </a:xfrm>
          <a:prstGeom prst="rect">
            <a:avLst/>
          </a:prstGeom>
        </p:spPr>
        <p:txBody>
          <a:bodyPr lIns="0" tIns="0" rIns="0" bIns="0" rtlCol="0" anchor="t">
            <a:spAutoFit/>
          </a:bodyPr>
          <a:lstStyle/>
          <a:p>
            <a:pPr algn="ctr">
              <a:lnSpc>
                <a:spcPts val="12322"/>
              </a:lnSpc>
            </a:pPr>
            <a:r>
              <a:rPr lang="en-US" sz="13845" spc="-484">
                <a:solidFill>
                  <a:srgbClr val="FFF7F1"/>
                </a:solidFill>
                <a:latin typeface="Anton"/>
                <a:ea typeface="Anton"/>
                <a:cs typeface="Anton"/>
                <a:sym typeface="Anton"/>
              </a:rPr>
              <a:t>METADATA WORKING GROUP</a:t>
            </a:r>
          </a:p>
        </p:txBody>
      </p:sp>
      <p:grpSp>
        <p:nvGrpSpPr>
          <p:cNvPr id="4" name="Group 4"/>
          <p:cNvGrpSpPr/>
          <p:nvPr/>
        </p:nvGrpSpPr>
        <p:grpSpPr>
          <a:xfrm>
            <a:off x="3231181" y="6532311"/>
            <a:ext cx="4938938" cy="1697411"/>
            <a:chOff x="0" y="0"/>
            <a:chExt cx="2501018" cy="859548"/>
          </a:xfrm>
        </p:grpSpPr>
        <p:sp>
          <p:nvSpPr>
            <p:cNvPr id="5" name="Freeform 5"/>
            <p:cNvSpPr/>
            <p:nvPr/>
          </p:nvSpPr>
          <p:spPr>
            <a:xfrm>
              <a:off x="0" y="0"/>
              <a:ext cx="2501018" cy="859548"/>
            </a:xfrm>
            <a:custGeom>
              <a:avLst/>
              <a:gdLst/>
              <a:ahLst/>
              <a:cxnLst/>
              <a:rect l="l" t="t" r="r" b="b"/>
              <a:pathLst>
                <a:path w="2501018" h="859548">
                  <a:moveTo>
                    <a:pt x="0" y="0"/>
                  </a:moveTo>
                  <a:lnTo>
                    <a:pt x="2501018" y="0"/>
                  </a:lnTo>
                  <a:lnTo>
                    <a:pt x="2501018" y="859548"/>
                  </a:lnTo>
                  <a:lnTo>
                    <a:pt x="0" y="859548"/>
                  </a:lnTo>
                  <a:close/>
                </a:path>
              </a:pathLst>
            </a:custGeom>
            <a:blipFill>
              <a:blip r:embed="rId2"/>
              <a:stretch>
                <a:fillRect t="-540" b="-540"/>
              </a:stretch>
            </a:blipFill>
          </p:spPr>
        </p:sp>
      </p:grpSp>
      <p:pic>
        <p:nvPicPr>
          <p:cNvPr id="6" name="Picture 5">
            <a:extLst>
              <a:ext uri="{FF2B5EF4-FFF2-40B4-BE49-F238E27FC236}">
                <a16:creationId xmlns:a16="http://schemas.microsoft.com/office/drawing/2014/main" id="{881A76A5-F5EC-D71A-7E7B-14A76516E948}"/>
              </a:ext>
            </a:extLst>
          </p:cNvPr>
          <p:cNvPicPr>
            <a:picLocks noChangeAspect="1"/>
          </p:cNvPicPr>
          <p:nvPr/>
        </p:nvPicPr>
        <p:blipFill>
          <a:blip r:embed="rId3"/>
          <a:stretch>
            <a:fillRect/>
          </a:stretch>
        </p:blipFill>
        <p:spPr>
          <a:xfrm>
            <a:off x="9978887" y="1326874"/>
            <a:ext cx="7166113" cy="7235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TextBox 2"/>
          <p:cNvSpPr txBox="1"/>
          <p:nvPr/>
        </p:nvSpPr>
        <p:spPr>
          <a:xfrm>
            <a:off x="4362592" y="478503"/>
            <a:ext cx="9562817" cy="804870"/>
          </a:xfrm>
          <a:prstGeom prst="rect">
            <a:avLst/>
          </a:prstGeom>
        </p:spPr>
        <p:txBody>
          <a:bodyPr lIns="0" tIns="0" rIns="0" bIns="0" rtlCol="0" anchor="t">
            <a:spAutoFit/>
          </a:bodyPr>
          <a:lstStyle/>
          <a:p>
            <a:pPr algn="l">
              <a:lnSpc>
                <a:spcPts val="5955"/>
              </a:lnSpc>
            </a:pPr>
            <a:r>
              <a:rPr lang="en-US" sz="6691" spc="-234">
                <a:solidFill>
                  <a:srgbClr val="FFF7F1"/>
                </a:solidFill>
                <a:latin typeface="Anton"/>
                <a:ea typeface="Anton"/>
                <a:cs typeface="Anton"/>
                <a:sym typeface="Anton"/>
              </a:rPr>
              <a:t>CENTER FOR ZOONOMICS TEAM</a:t>
            </a:r>
          </a:p>
        </p:txBody>
      </p:sp>
      <p:grpSp>
        <p:nvGrpSpPr>
          <p:cNvPr id="3" name="Group 3"/>
          <p:cNvGrpSpPr/>
          <p:nvPr/>
        </p:nvGrpSpPr>
        <p:grpSpPr>
          <a:xfrm>
            <a:off x="3318522" y="6597970"/>
            <a:ext cx="3367326" cy="3343711"/>
            <a:chOff x="0" y="0"/>
            <a:chExt cx="873674" cy="867547"/>
          </a:xfrm>
        </p:grpSpPr>
        <p:sp>
          <p:nvSpPr>
            <p:cNvPr id="4" name="Freeform 4"/>
            <p:cNvSpPr/>
            <p:nvPr/>
          </p:nvSpPr>
          <p:spPr>
            <a:xfrm>
              <a:off x="0" y="0"/>
              <a:ext cx="873674" cy="867547"/>
            </a:xfrm>
            <a:custGeom>
              <a:avLst/>
              <a:gdLst/>
              <a:ahLst/>
              <a:cxnLst/>
              <a:rect l="l" t="t" r="r" b="b"/>
              <a:pathLst>
                <a:path w="873674" h="867547">
                  <a:moveTo>
                    <a:pt x="0" y="0"/>
                  </a:moveTo>
                  <a:lnTo>
                    <a:pt x="873674" y="0"/>
                  </a:lnTo>
                  <a:lnTo>
                    <a:pt x="873674" y="867547"/>
                  </a:lnTo>
                  <a:lnTo>
                    <a:pt x="0" y="867547"/>
                  </a:lnTo>
                  <a:close/>
                </a:path>
              </a:pathLst>
            </a:custGeom>
            <a:blipFill>
              <a:blip r:embed="rId2"/>
              <a:stretch>
                <a:fillRect t="-4381" b="-4381"/>
              </a:stretch>
            </a:blipFill>
          </p:spPr>
        </p:sp>
      </p:grpSp>
      <p:grpSp>
        <p:nvGrpSpPr>
          <p:cNvPr id="5" name="Group 5"/>
          <p:cNvGrpSpPr/>
          <p:nvPr/>
        </p:nvGrpSpPr>
        <p:grpSpPr>
          <a:xfrm>
            <a:off x="13039542" y="1799789"/>
            <a:ext cx="3444896" cy="3343711"/>
            <a:chOff x="0" y="0"/>
            <a:chExt cx="1075711" cy="1044114"/>
          </a:xfrm>
        </p:grpSpPr>
        <p:sp>
          <p:nvSpPr>
            <p:cNvPr id="6" name="Freeform 6"/>
            <p:cNvSpPr/>
            <p:nvPr/>
          </p:nvSpPr>
          <p:spPr>
            <a:xfrm>
              <a:off x="0" y="0"/>
              <a:ext cx="1075711" cy="1044114"/>
            </a:xfrm>
            <a:custGeom>
              <a:avLst/>
              <a:gdLst/>
              <a:ahLst/>
              <a:cxnLst/>
              <a:rect l="l" t="t" r="r" b="b"/>
              <a:pathLst>
                <a:path w="1075711" h="1044114">
                  <a:moveTo>
                    <a:pt x="0" y="0"/>
                  </a:moveTo>
                  <a:lnTo>
                    <a:pt x="1075711" y="0"/>
                  </a:lnTo>
                  <a:lnTo>
                    <a:pt x="1075711" y="1044114"/>
                  </a:lnTo>
                  <a:lnTo>
                    <a:pt x="0" y="1044114"/>
                  </a:lnTo>
                  <a:close/>
                </a:path>
              </a:pathLst>
            </a:custGeom>
            <a:blipFill>
              <a:blip r:embed="rId3"/>
              <a:stretch>
                <a:fillRect t="-5634" b="-5634"/>
              </a:stretch>
            </a:blipFill>
          </p:spPr>
        </p:sp>
      </p:grpSp>
      <p:sp>
        <p:nvSpPr>
          <p:cNvPr id="7" name="TextBox 7"/>
          <p:cNvSpPr txBox="1"/>
          <p:nvPr/>
        </p:nvSpPr>
        <p:spPr>
          <a:xfrm>
            <a:off x="13135565" y="5293208"/>
            <a:ext cx="3252849" cy="904875"/>
          </a:xfrm>
          <a:prstGeom prst="rect">
            <a:avLst/>
          </a:prstGeom>
        </p:spPr>
        <p:txBody>
          <a:bodyPr lIns="0" tIns="0" rIns="0" bIns="0" rtlCol="0" anchor="t">
            <a:spAutoFit/>
          </a:bodyPr>
          <a:lstStyle/>
          <a:p>
            <a:pPr algn="ctr">
              <a:lnSpc>
                <a:spcPts val="1860"/>
              </a:lnSpc>
            </a:pPr>
            <a:r>
              <a:rPr lang="en-US" sz="1550" spc="-23">
                <a:solidFill>
                  <a:srgbClr val="FFF7F1"/>
                </a:solidFill>
                <a:latin typeface="Helvetica World"/>
                <a:ea typeface="Helvetica World"/>
                <a:cs typeface="Helvetica World"/>
                <a:sym typeface="Helvetica World"/>
              </a:rPr>
              <a:t>Dr. Rachel Johnston, PhD</a:t>
            </a:r>
          </a:p>
          <a:p>
            <a:pPr algn="ctr">
              <a:lnSpc>
                <a:spcPts val="1860"/>
              </a:lnSpc>
            </a:pPr>
            <a:r>
              <a:rPr lang="en-US" sz="1550" spc="-23">
                <a:solidFill>
                  <a:srgbClr val="FFF7F1"/>
                </a:solidFill>
                <a:latin typeface="Helvetica World"/>
                <a:ea typeface="Helvetica World"/>
                <a:cs typeface="Helvetica World"/>
                <a:sym typeface="Helvetica World"/>
              </a:rPr>
              <a:t>Conservation Genomics Scientist</a:t>
            </a:r>
          </a:p>
          <a:p>
            <a:pPr algn="ctr">
              <a:lnSpc>
                <a:spcPts val="1860"/>
              </a:lnSpc>
            </a:pPr>
            <a:r>
              <a:rPr lang="en-US" sz="1550" spc="-23">
                <a:solidFill>
                  <a:srgbClr val="FFF7F1"/>
                </a:solidFill>
                <a:latin typeface="Helvetica World"/>
                <a:ea typeface="Helvetica World"/>
                <a:cs typeface="Helvetica World"/>
                <a:sym typeface="Helvetica World"/>
              </a:rPr>
              <a:t>Director of Conservation Genomics Zoo New England</a:t>
            </a:r>
          </a:p>
        </p:txBody>
      </p:sp>
      <p:sp>
        <p:nvSpPr>
          <p:cNvPr id="8" name="TextBox 8"/>
          <p:cNvSpPr txBox="1"/>
          <p:nvPr/>
        </p:nvSpPr>
        <p:spPr>
          <a:xfrm>
            <a:off x="587958" y="5321620"/>
            <a:ext cx="4414226" cy="1095375"/>
          </a:xfrm>
          <a:prstGeom prst="rect">
            <a:avLst/>
          </a:prstGeom>
        </p:spPr>
        <p:txBody>
          <a:bodyPr lIns="0" tIns="0" rIns="0" bIns="0" rtlCol="0" anchor="t">
            <a:spAutoFit/>
          </a:bodyPr>
          <a:lstStyle/>
          <a:p>
            <a:pPr algn="ctr">
              <a:lnSpc>
                <a:spcPts val="1856"/>
              </a:lnSpc>
            </a:pPr>
            <a:r>
              <a:rPr lang="en-US" sz="1546" spc="-23">
                <a:solidFill>
                  <a:srgbClr val="FFF7F1"/>
                </a:solidFill>
                <a:latin typeface="Helvetica World"/>
                <a:ea typeface="Helvetica World"/>
                <a:cs typeface="Helvetica World"/>
                <a:sym typeface="Helvetica World"/>
              </a:rPr>
              <a:t>Dr. Eric Baitchman, DVM, DAZCM</a:t>
            </a:r>
          </a:p>
          <a:p>
            <a:pPr algn="ctr">
              <a:lnSpc>
                <a:spcPts val="1856"/>
              </a:lnSpc>
            </a:pPr>
            <a:r>
              <a:rPr lang="en-US" sz="1546" spc="-23">
                <a:solidFill>
                  <a:srgbClr val="FFF7F1"/>
                </a:solidFill>
                <a:latin typeface="Helvetica World"/>
                <a:ea typeface="Helvetica World"/>
                <a:cs typeface="Helvetica World"/>
                <a:sym typeface="Helvetica World"/>
              </a:rPr>
              <a:t>Co-Founder and Veterinary Advisor</a:t>
            </a:r>
          </a:p>
          <a:p>
            <a:pPr algn="ctr">
              <a:lnSpc>
                <a:spcPts val="1856"/>
              </a:lnSpc>
            </a:pPr>
            <a:r>
              <a:rPr lang="en-US" sz="1546" spc="-23">
                <a:solidFill>
                  <a:srgbClr val="FFF7F1"/>
                </a:solidFill>
                <a:latin typeface="Helvetica World"/>
                <a:ea typeface="Helvetica World"/>
                <a:cs typeface="Helvetica World"/>
                <a:sym typeface="Helvetica World"/>
              </a:rPr>
              <a:t>Vice President of Animal Health and Conservation Zoo New England</a:t>
            </a:r>
          </a:p>
          <a:p>
            <a:pPr algn="ctr">
              <a:lnSpc>
                <a:spcPts val="1496"/>
              </a:lnSpc>
            </a:pPr>
            <a:endParaRPr lang="en-US" sz="1546" spc="-23">
              <a:solidFill>
                <a:srgbClr val="FFF7F1"/>
              </a:solidFill>
              <a:latin typeface="Helvetica World"/>
              <a:ea typeface="Helvetica World"/>
              <a:cs typeface="Helvetica World"/>
              <a:sym typeface="Helvetica World"/>
            </a:endParaRPr>
          </a:p>
        </p:txBody>
      </p:sp>
      <p:sp>
        <p:nvSpPr>
          <p:cNvPr id="9" name="TextBox 9"/>
          <p:cNvSpPr txBox="1"/>
          <p:nvPr/>
        </p:nvSpPr>
        <p:spPr>
          <a:xfrm>
            <a:off x="6629967" y="7865912"/>
            <a:ext cx="2092779" cy="956609"/>
          </a:xfrm>
          <a:prstGeom prst="rect">
            <a:avLst/>
          </a:prstGeom>
        </p:spPr>
        <p:txBody>
          <a:bodyPr lIns="0" tIns="0" rIns="0" bIns="0" rtlCol="0" anchor="t">
            <a:spAutoFit/>
          </a:bodyPr>
          <a:lstStyle/>
          <a:p>
            <a:pPr algn="ctr">
              <a:lnSpc>
                <a:spcPts val="1863"/>
              </a:lnSpc>
            </a:pPr>
            <a:r>
              <a:rPr lang="en-US" sz="1450" spc="-19" dirty="0">
                <a:solidFill>
                  <a:srgbClr val="FFF7F1"/>
                </a:solidFill>
                <a:latin typeface="Helvetica World"/>
                <a:ea typeface="Helvetica World"/>
                <a:cs typeface="Helvetica World"/>
                <a:sym typeface="Helvetica World"/>
              </a:rPr>
              <a:t>Danica Wolfe</a:t>
            </a:r>
            <a:endParaRPr lang="en-US" sz="1450" spc="-19" dirty="0">
              <a:solidFill>
                <a:srgbClr val="FFF7F1"/>
              </a:solidFill>
              <a:latin typeface="Helvetica World"/>
              <a:ea typeface="Helvetica World"/>
              <a:cs typeface="Helvetica World"/>
            </a:endParaRPr>
          </a:p>
          <a:p>
            <a:pPr algn="ctr">
              <a:lnSpc>
                <a:spcPts val="1863"/>
              </a:lnSpc>
            </a:pPr>
            <a:r>
              <a:rPr lang="en-US" sz="1450" spc="-19" dirty="0">
                <a:solidFill>
                  <a:srgbClr val="FFF7F1"/>
                </a:solidFill>
                <a:latin typeface="Helvetica World"/>
                <a:ea typeface="Helvetica World"/>
                <a:cs typeface="Helvetica World"/>
                <a:sym typeface="Helvetica World"/>
              </a:rPr>
              <a:t>Project Coordinator</a:t>
            </a:r>
            <a:endParaRPr lang="en-US" sz="1450" spc="-19" dirty="0">
              <a:solidFill>
                <a:srgbClr val="FFF7F1"/>
              </a:solidFill>
              <a:latin typeface="Helvetica World"/>
              <a:ea typeface="Helvetica World"/>
              <a:cs typeface="Helvetica World"/>
            </a:endParaRPr>
          </a:p>
          <a:p>
            <a:pPr algn="ctr">
              <a:lnSpc>
                <a:spcPts val="1863"/>
              </a:lnSpc>
            </a:pPr>
            <a:r>
              <a:rPr lang="en-US" sz="1450" spc="-19" dirty="0">
                <a:solidFill>
                  <a:srgbClr val="FFF7F1"/>
                </a:solidFill>
                <a:latin typeface="Helvetica World"/>
                <a:ea typeface="Helvetica World"/>
                <a:cs typeface="Helvetica World"/>
                <a:sym typeface="Helvetica World"/>
              </a:rPr>
              <a:t>Zoo New England</a:t>
            </a:r>
            <a:endParaRPr lang="en-US" sz="1450" spc="-19" dirty="0">
              <a:solidFill>
                <a:srgbClr val="FFF7F1"/>
              </a:solidFill>
              <a:latin typeface="Helvetica World"/>
              <a:ea typeface="Helvetica World"/>
              <a:cs typeface="Helvetica World"/>
            </a:endParaRPr>
          </a:p>
          <a:p>
            <a:pPr algn="l">
              <a:lnSpc>
                <a:spcPts val="1863"/>
              </a:lnSpc>
            </a:pPr>
            <a:endParaRPr lang="en-US" sz="1331" spc="-19">
              <a:solidFill>
                <a:srgbClr val="FFF7F1"/>
              </a:solidFill>
              <a:latin typeface="Helvetica World"/>
              <a:ea typeface="Helvetica World"/>
              <a:cs typeface="Helvetica World"/>
              <a:sym typeface="Helvetica World"/>
            </a:endParaRPr>
          </a:p>
        </p:txBody>
      </p:sp>
      <p:sp>
        <p:nvSpPr>
          <p:cNvPr id="10" name="TextBox 10"/>
          <p:cNvSpPr txBox="1"/>
          <p:nvPr/>
        </p:nvSpPr>
        <p:spPr>
          <a:xfrm>
            <a:off x="5745135" y="5331145"/>
            <a:ext cx="5955224" cy="1266825"/>
          </a:xfrm>
          <a:prstGeom prst="rect">
            <a:avLst/>
          </a:prstGeom>
        </p:spPr>
        <p:txBody>
          <a:bodyPr lIns="0" tIns="0" rIns="0" bIns="0" rtlCol="0" anchor="t">
            <a:spAutoFit/>
          </a:bodyPr>
          <a:lstStyle/>
          <a:p>
            <a:pPr algn="ctr">
              <a:lnSpc>
                <a:spcPts val="1860"/>
              </a:lnSpc>
            </a:pPr>
            <a:r>
              <a:rPr lang="en-US" sz="1550" spc="-23">
                <a:solidFill>
                  <a:srgbClr val="FFF7F1"/>
                </a:solidFill>
                <a:latin typeface="Helvetica World"/>
                <a:ea typeface="Helvetica World"/>
                <a:cs typeface="Helvetica World"/>
                <a:sym typeface="Helvetica World"/>
              </a:rPr>
              <a:t>Dr. Elinor Karlsson, PhD</a:t>
            </a:r>
          </a:p>
          <a:p>
            <a:pPr algn="ctr">
              <a:lnSpc>
                <a:spcPts val="1860"/>
              </a:lnSpc>
            </a:pPr>
            <a:r>
              <a:rPr lang="en-US" sz="1550" spc="-23">
                <a:solidFill>
                  <a:srgbClr val="FFF7F1"/>
                </a:solidFill>
                <a:latin typeface="Helvetica World"/>
                <a:ea typeface="Helvetica World"/>
                <a:cs typeface="Helvetica World"/>
                <a:sym typeface="Helvetica World"/>
              </a:rPr>
              <a:t>Co-Founder and Genomics Advisor</a:t>
            </a:r>
          </a:p>
          <a:p>
            <a:pPr algn="ctr">
              <a:lnSpc>
                <a:spcPts val="1860"/>
              </a:lnSpc>
            </a:pPr>
            <a:r>
              <a:rPr lang="en-US" sz="1550" spc="-23">
                <a:solidFill>
                  <a:srgbClr val="FFF7F1"/>
                </a:solidFill>
                <a:latin typeface="Helvetica World"/>
                <a:ea typeface="Helvetica World"/>
                <a:cs typeface="Helvetica World"/>
                <a:sym typeface="Helvetica World"/>
              </a:rPr>
              <a:t>Director of Vertebrate Genomics , Broad Institute of MIT &amp; Harvard</a:t>
            </a:r>
          </a:p>
          <a:p>
            <a:pPr algn="ctr">
              <a:lnSpc>
                <a:spcPts val="1860"/>
              </a:lnSpc>
            </a:pPr>
            <a:r>
              <a:rPr lang="en-US" sz="1550" spc="-23">
                <a:solidFill>
                  <a:srgbClr val="FFF7F1"/>
                </a:solidFill>
                <a:latin typeface="Helvetica World"/>
                <a:ea typeface="Helvetica World"/>
                <a:cs typeface="Helvetica World"/>
                <a:sym typeface="Helvetica World"/>
              </a:rPr>
              <a:t>UMass Chan Medical School </a:t>
            </a:r>
          </a:p>
          <a:p>
            <a:pPr algn="ctr">
              <a:lnSpc>
                <a:spcPts val="1498"/>
              </a:lnSpc>
            </a:pPr>
            <a:endParaRPr lang="en-US" sz="1550" spc="-23">
              <a:solidFill>
                <a:srgbClr val="FFF7F1"/>
              </a:solidFill>
              <a:latin typeface="Helvetica World"/>
              <a:ea typeface="Helvetica World"/>
              <a:cs typeface="Helvetica World"/>
              <a:sym typeface="Helvetica World"/>
            </a:endParaRPr>
          </a:p>
          <a:p>
            <a:pPr algn="l">
              <a:lnSpc>
                <a:spcPts val="1498"/>
              </a:lnSpc>
            </a:pPr>
            <a:endParaRPr lang="en-US" sz="1550" spc="-23">
              <a:solidFill>
                <a:srgbClr val="FFF7F1"/>
              </a:solidFill>
              <a:latin typeface="Helvetica World"/>
              <a:ea typeface="Helvetica World"/>
              <a:cs typeface="Helvetica World"/>
              <a:sym typeface="Helvetica World"/>
            </a:endParaRPr>
          </a:p>
        </p:txBody>
      </p:sp>
      <p:sp>
        <p:nvSpPr>
          <p:cNvPr id="11" name="TextBox 11"/>
          <p:cNvSpPr txBox="1"/>
          <p:nvPr/>
        </p:nvSpPr>
        <p:spPr>
          <a:xfrm>
            <a:off x="13667986" y="7894487"/>
            <a:ext cx="2720428" cy="862818"/>
          </a:xfrm>
          <a:prstGeom prst="rect">
            <a:avLst/>
          </a:prstGeom>
        </p:spPr>
        <p:txBody>
          <a:bodyPr lIns="0" tIns="0" rIns="0" bIns="0" rtlCol="0" anchor="t">
            <a:spAutoFit/>
          </a:bodyPr>
          <a:lstStyle/>
          <a:p>
            <a:pPr algn="ctr">
              <a:lnSpc>
                <a:spcPts val="1744"/>
              </a:lnSpc>
            </a:pPr>
            <a:r>
              <a:rPr lang="en-US" sz="1491" spc="-22">
                <a:solidFill>
                  <a:srgbClr val="FFF7F1"/>
                </a:solidFill>
                <a:latin typeface="Helvetica World"/>
                <a:ea typeface="Helvetica World"/>
                <a:cs typeface="Helvetica World"/>
                <a:sym typeface="Helvetica World"/>
              </a:rPr>
              <a:t>Dr. Tahlia Perry, PhD</a:t>
            </a:r>
          </a:p>
          <a:p>
            <a:pPr algn="ctr">
              <a:lnSpc>
                <a:spcPts val="1744"/>
              </a:lnSpc>
            </a:pPr>
            <a:r>
              <a:rPr lang="en-US" sz="1491" spc="-22">
                <a:solidFill>
                  <a:srgbClr val="FFF7F1"/>
                </a:solidFill>
                <a:latin typeface="Helvetica World"/>
                <a:ea typeface="Helvetica World"/>
                <a:cs typeface="Helvetica World"/>
                <a:sym typeface="Helvetica World"/>
              </a:rPr>
              <a:t>Postdoctoral Researcher</a:t>
            </a:r>
          </a:p>
          <a:p>
            <a:pPr algn="ctr">
              <a:lnSpc>
                <a:spcPts val="1744"/>
              </a:lnSpc>
            </a:pPr>
            <a:r>
              <a:rPr lang="en-US" sz="1491" spc="-22">
                <a:solidFill>
                  <a:srgbClr val="FFF7F1"/>
                </a:solidFill>
                <a:latin typeface="Helvetica World"/>
                <a:ea typeface="Helvetica World"/>
                <a:cs typeface="Helvetica World"/>
                <a:sym typeface="Helvetica World"/>
              </a:rPr>
              <a:t>Zoo New England</a:t>
            </a:r>
          </a:p>
          <a:p>
            <a:pPr algn="ctr">
              <a:lnSpc>
                <a:spcPts val="1446"/>
              </a:lnSpc>
            </a:pPr>
            <a:endParaRPr lang="en-US" sz="1491" spc="-22">
              <a:solidFill>
                <a:srgbClr val="FFF7F1"/>
              </a:solidFill>
              <a:latin typeface="Helvetica World"/>
              <a:ea typeface="Helvetica World"/>
              <a:cs typeface="Helvetica World"/>
              <a:sym typeface="Helvetica World"/>
            </a:endParaRPr>
          </a:p>
        </p:txBody>
      </p:sp>
      <p:grpSp>
        <p:nvGrpSpPr>
          <p:cNvPr id="12" name="Group 12"/>
          <p:cNvGrpSpPr/>
          <p:nvPr/>
        </p:nvGrpSpPr>
        <p:grpSpPr>
          <a:xfrm>
            <a:off x="1351702" y="1867649"/>
            <a:ext cx="3446044" cy="3343711"/>
            <a:chOff x="0" y="0"/>
            <a:chExt cx="1075711" cy="1043766"/>
          </a:xfrm>
        </p:grpSpPr>
        <p:sp>
          <p:nvSpPr>
            <p:cNvPr id="13" name="Freeform 13"/>
            <p:cNvSpPr/>
            <p:nvPr/>
          </p:nvSpPr>
          <p:spPr>
            <a:xfrm>
              <a:off x="0" y="0"/>
              <a:ext cx="1075711" cy="1043766"/>
            </a:xfrm>
            <a:custGeom>
              <a:avLst/>
              <a:gdLst/>
              <a:ahLst/>
              <a:cxnLst/>
              <a:rect l="l" t="t" r="r" b="b"/>
              <a:pathLst>
                <a:path w="1075711" h="1043766">
                  <a:moveTo>
                    <a:pt x="0" y="0"/>
                  </a:moveTo>
                  <a:lnTo>
                    <a:pt x="1075711" y="0"/>
                  </a:lnTo>
                  <a:lnTo>
                    <a:pt x="1075711" y="1043766"/>
                  </a:lnTo>
                  <a:lnTo>
                    <a:pt x="0" y="1043766"/>
                  </a:lnTo>
                  <a:close/>
                </a:path>
              </a:pathLst>
            </a:custGeom>
            <a:blipFill>
              <a:blip r:embed="rId4"/>
              <a:stretch>
                <a:fillRect t="-5652" b="-5652"/>
              </a:stretch>
            </a:blipFill>
          </p:spPr>
        </p:sp>
      </p:grpSp>
      <p:grpSp>
        <p:nvGrpSpPr>
          <p:cNvPr id="14" name="Group 14"/>
          <p:cNvGrpSpPr/>
          <p:nvPr/>
        </p:nvGrpSpPr>
        <p:grpSpPr>
          <a:xfrm>
            <a:off x="10396684" y="6667174"/>
            <a:ext cx="3367326" cy="3343711"/>
            <a:chOff x="0" y="0"/>
            <a:chExt cx="1075711" cy="1068166"/>
          </a:xfrm>
        </p:grpSpPr>
        <p:sp>
          <p:nvSpPr>
            <p:cNvPr id="15" name="Freeform 15"/>
            <p:cNvSpPr/>
            <p:nvPr/>
          </p:nvSpPr>
          <p:spPr>
            <a:xfrm>
              <a:off x="0" y="0"/>
              <a:ext cx="1075711" cy="1068166"/>
            </a:xfrm>
            <a:custGeom>
              <a:avLst/>
              <a:gdLst/>
              <a:ahLst/>
              <a:cxnLst/>
              <a:rect l="l" t="t" r="r" b="b"/>
              <a:pathLst>
                <a:path w="1075711" h="1068166">
                  <a:moveTo>
                    <a:pt x="0" y="0"/>
                  </a:moveTo>
                  <a:lnTo>
                    <a:pt x="1075711" y="0"/>
                  </a:lnTo>
                  <a:lnTo>
                    <a:pt x="1075711" y="1068166"/>
                  </a:lnTo>
                  <a:lnTo>
                    <a:pt x="0" y="1068166"/>
                  </a:lnTo>
                  <a:close/>
                </a:path>
              </a:pathLst>
            </a:custGeom>
            <a:blipFill>
              <a:blip r:embed="rId5"/>
              <a:stretch>
                <a:fillRect l="-9884" r="-9884"/>
              </a:stretch>
            </a:blipFill>
          </p:spPr>
        </p:sp>
      </p:grpSp>
      <p:grpSp>
        <p:nvGrpSpPr>
          <p:cNvPr id="16" name="Group 16"/>
          <p:cNvGrpSpPr/>
          <p:nvPr/>
        </p:nvGrpSpPr>
        <p:grpSpPr>
          <a:xfrm>
            <a:off x="7048809" y="1799789"/>
            <a:ext cx="3347875" cy="3343711"/>
            <a:chOff x="0" y="0"/>
            <a:chExt cx="1075711" cy="1074372"/>
          </a:xfrm>
        </p:grpSpPr>
        <p:sp>
          <p:nvSpPr>
            <p:cNvPr id="17" name="Freeform 17"/>
            <p:cNvSpPr/>
            <p:nvPr/>
          </p:nvSpPr>
          <p:spPr>
            <a:xfrm>
              <a:off x="0" y="0"/>
              <a:ext cx="1075711" cy="1074373"/>
            </a:xfrm>
            <a:custGeom>
              <a:avLst/>
              <a:gdLst/>
              <a:ahLst/>
              <a:cxnLst/>
              <a:rect l="l" t="t" r="r" b="b"/>
              <a:pathLst>
                <a:path w="1075711" h="1074373">
                  <a:moveTo>
                    <a:pt x="0" y="0"/>
                  </a:moveTo>
                  <a:lnTo>
                    <a:pt x="1075711" y="0"/>
                  </a:lnTo>
                  <a:lnTo>
                    <a:pt x="1075711" y="1074373"/>
                  </a:lnTo>
                  <a:lnTo>
                    <a:pt x="0" y="1074373"/>
                  </a:lnTo>
                  <a:close/>
                </a:path>
              </a:pathLst>
            </a:custGeom>
            <a:blipFill>
              <a:blip r:embed="rId6"/>
              <a:stretch>
                <a:fillRect t="-12136" b="-12136"/>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58A78"/>
        </a:solidFill>
        <a:effectLst/>
      </p:bgPr>
    </p:bg>
    <p:spTree>
      <p:nvGrpSpPr>
        <p:cNvPr id="1" name=""/>
        <p:cNvGrpSpPr/>
        <p:nvPr/>
      </p:nvGrpSpPr>
      <p:grpSpPr>
        <a:xfrm>
          <a:off x="0" y="0"/>
          <a:ext cx="0" cy="0"/>
          <a:chOff x="0" y="0"/>
          <a:chExt cx="0" cy="0"/>
        </a:xfrm>
      </p:grpSpPr>
      <p:sp>
        <p:nvSpPr>
          <p:cNvPr id="4" name="Freeform 4"/>
          <p:cNvSpPr/>
          <p:nvPr/>
        </p:nvSpPr>
        <p:spPr>
          <a:xfrm>
            <a:off x="12413324" y="8109724"/>
            <a:ext cx="1779077" cy="1782537"/>
          </a:xfrm>
          <a:custGeom>
            <a:avLst/>
            <a:gdLst/>
            <a:ahLst/>
            <a:cxnLst/>
            <a:rect l="l" t="t" r="r" b="b"/>
            <a:pathLst>
              <a:path w="1779077" h="1782537">
                <a:moveTo>
                  <a:pt x="0" y="0"/>
                </a:moveTo>
                <a:lnTo>
                  <a:pt x="1779077" y="0"/>
                </a:lnTo>
                <a:lnTo>
                  <a:pt x="1779077" y="1782538"/>
                </a:lnTo>
                <a:lnTo>
                  <a:pt x="0" y="1782538"/>
                </a:lnTo>
                <a:lnTo>
                  <a:pt x="0" y="0"/>
                </a:lnTo>
                <a:close/>
              </a:path>
            </a:pathLst>
          </a:custGeom>
          <a:blipFill>
            <a:blip r:embed="rId2"/>
            <a:stretch>
              <a:fillRect l="-50194" r="-50194"/>
            </a:stretch>
          </a:blipFill>
        </p:spPr>
      </p:sp>
      <p:sp>
        <p:nvSpPr>
          <p:cNvPr id="5" name="Freeform 5"/>
          <p:cNvSpPr/>
          <p:nvPr/>
        </p:nvSpPr>
        <p:spPr>
          <a:xfrm>
            <a:off x="9719020" y="5426622"/>
            <a:ext cx="4219909" cy="1382020"/>
          </a:xfrm>
          <a:custGeom>
            <a:avLst/>
            <a:gdLst/>
            <a:ahLst/>
            <a:cxnLst/>
            <a:rect l="l" t="t" r="r" b="b"/>
            <a:pathLst>
              <a:path w="4219909" h="1382020">
                <a:moveTo>
                  <a:pt x="0" y="0"/>
                </a:moveTo>
                <a:lnTo>
                  <a:pt x="4219910" y="0"/>
                </a:lnTo>
                <a:lnTo>
                  <a:pt x="4219910" y="1382021"/>
                </a:lnTo>
                <a:lnTo>
                  <a:pt x="0" y="1382021"/>
                </a:lnTo>
                <a:lnTo>
                  <a:pt x="0" y="0"/>
                </a:lnTo>
                <a:close/>
              </a:path>
            </a:pathLst>
          </a:custGeom>
          <a:blipFill>
            <a:blip r:embed="rId3"/>
            <a:stretch>
              <a:fillRect/>
            </a:stretch>
          </a:blipFill>
        </p:spPr>
      </p:sp>
      <p:sp>
        <p:nvSpPr>
          <p:cNvPr id="6" name="Freeform 6"/>
          <p:cNvSpPr/>
          <p:nvPr/>
        </p:nvSpPr>
        <p:spPr>
          <a:xfrm>
            <a:off x="6856330" y="422244"/>
            <a:ext cx="4967650" cy="1614486"/>
          </a:xfrm>
          <a:custGeom>
            <a:avLst/>
            <a:gdLst/>
            <a:ahLst/>
            <a:cxnLst/>
            <a:rect l="l" t="t" r="r" b="b"/>
            <a:pathLst>
              <a:path w="4967650" h="1614486">
                <a:moveTo>
                  <a:pt x="0" y="0"/>
                </a:moveTo>
                <a:lnTo>
                  <a:pt x="4967650" y="0"/>
                </a:lnTo>
                <a:lnTo>
                  <a:pt x="4967650" y="1614486"/>
                </a:lnTo>
                <a:lnTo>
                  <a:pt x="0" y="1614486"/>
                </a:lnTo>
                <a:lnTo>
                  <a:pt x="0" y="0"/>
                </a:lnTo>
                <a:close/>
              </a:path>
            </a:pathLst>
          </a:custGeom>
          <a:blipFill>
            <a:blip r:embed="rId4"/>
            <a:stretch>
              <a:fillRect/>
            </a:stretch>
          </a:blipFill>
        </p:spPr>
      </p:sp>
      <p:sp>
        <p:nvSpPr>
          <p:cNvPr id="7" name="Freeform 7"/>
          <p:cNvSpPr/>
          <p:nvPr/>
        </p:nvSpPr>
        <p:spPr>
          <a:xfrm>
            <a:off x="8035154" y="2597991"/>
            <a:ext cx="4805296" cy="2271785"/>
          </a:xfrm>
          <a:custGeom>
            <a:avLst/>
            <a:gdLst/>
            <a:ahLst/>
            <a:cxnLst/>
            <a:rect l="l" t="t" r="r" b="b"/>
            <a:pathLst>
              <a:path w="4805296" h="2271785">
                <a:moveTo>
                  <a:pt x="0" y="0"/>
                </a:moveTo>
                <a:lnTo>
                  <a:pt x="4805296" y="0"/>
                </a:lnTo>
                <a:lnTo>
                  <a:pt x="4805296" y="2271785"/>
                </a:lnTo>
                <a:lnTo>
                  <a:pt x="0" y="2271785"/>
                </a:lnTo>
                <a:lnTo>
                  <a:pt x="0" y="0"/>
                </a:lnTo>
                <a:close/>
              </a:path>
            </a:pathLst>
          </a:custGeom>
          <a:blipFill>
            <a:blip r:embed="rId5"/>
            <a:stretch>
              <a:fillRect/>
            </a:stretch>
          </a:blipFill>
        </p:spPr>
      </p:sp>
      <p:sp>
        <p:nvSpPr>
          <p:cNvPr id="8" name="Freeform 8"/>
          <p:cNvSpPr/>
          <p:nvPr/>
        </p:nvSpPr>
        <p:spPr>
          <a:xfrm>
            <a:off x="304718" y="214563"/>
            <a:ext cx="2151084" cy="2151084"/>
          </a:xfrm>
          <a:custGeom>
            <a:avLst/>
            <a:gdLst/>
            <a:ahLst/>
            <a:cxnLst/>
            <a:rect l="l" t="t" r="r" b="b"/>
            <a:pathLst>
              <a:path w="2151084" h="2151084">
                <a:moveTo>
                  <a:pt x="0" y="0"/>
                </a:moveTo>
                <a:lnTo>
                  <a:pt x="2151084" y="0"/>
                </a:lnTo>
                <a:lnTo>
                  <a:pt x="2151084" y="2151083"/>
                </a:lnTo>
                <a:lnTo>
                  <a:pt x="0" y="2151083"/>
                </a:lnTo>
                <a:lnTo>
                  <a:pt x="0" y="0"/>
                </a:lnTo>
                <a:close/>
              </a:path>
            </a:pathLst>
          </a:custGeom>
          <a:blipFill>
            <a:blip r:embed="rId6"/>
            <a:stretch>
              <a:fillRect/>
            </a:stretch>
          </a:blipFill>
        </p:spPr>
      </p:sp>
      <p:sp>
        <p:nvSpPr>
          <p:cNvPr id="9" name="Freeform 9"/>
          <p:cNvSpPr/>
          <p:nvPr/>
        </p:nvSpPr>
        <p:spPr>
          <a:xfrm>
            <a:off x="14784048" y="6278266"/>
            <a:ext cx="3198032" cy="2567815"/>
          </a:xfrm>
          <a:custGeom>
            <a:avLst/>
            <a:gdLst/>
            <a:ahLst/>
            <a:cxnLst/>
            <a:rect l="l" t="t" r="r" b="b"/>
            <a:pathLst>
              <a:path w="3198032" h="2567815">
                <a:moveTo>
                  <a:pt x="0" y="0"/>
                </a:moveTo>
                <a:lnTo>
                  <a:pt x="3198031" y="0"/>
                </a:lnTo>
                <a:lnTo>
                  <a:pt x="3198031" y="2567814"/>
                </a:lnTo>
                <a:lnTo>
                  <a:pt x="0" y="2567814"/>
                </a:lnTo>
                <a:lnTo>
                  <a:pt x="0" y="0"/>
                </a:lnTo>
                <a:close/>
              </a:path>
            </a:pathLst>
          </a:custGeom>
          <a:blipFill>
            <a:blip r:embed="rId7"/>
            <a:stretch>
              <a:fillRect l="-21786" r="-22887"/>
            </a:stretch>
          </a:blipFill>
        </p:spPr>
      </p:sp>
      <p:sp>
        <p:nvSpPr>
          <p:cNvPr id="10" name="Freeform 10"/>
          <p:cNvSpPr/>
          <p:nvPr/>
        </p:nvSpPr>
        <p:spPr>
          <a:xfrm>
            <a:off x="13571613" y="2365646"/>
            <a:ext cx="2064195" cy="2064195"/>
          </a:xfrm>
          <a:custGeom>
            <a:avLst/>
            <a:gdLst/>
            <a:ahLst/>
            <a:cxnLst/>
            <a:rect l="l" t="t" r="r" b="b"/>
            <a:pathLst>
              <a:path w="2064195" h="2064195">
                <a:moveTo>
                  <a:pt x="0" y="0"/>
                </a:moveTo>
                <a:lnTo>
                  <a:pt x="2064195" y="0"/>
                </a:lnTo>
                <a:lnTo>
                  <a:pt x="2064195" y="2064195"/>
                </a:lnTo>
                <a:lnTo>
                  <a:pt x="0" y="2064195"/>
                </a:lnTo>
                <a:lnTo>
                  <a:pt x="0" y="0"/>
                </a:lnTo>
                <a:close/>
              </a:path>
            </a:pathLst>
          </a:custGeom>
          <a:blipFill>
            <a:blip r:embed="rId8"/>
            <a:stretch>
              <a:fillRect/>
            </a:stretch>
          </a:blipFill>
        </p:spPr>
      </p:sp>
      <p:sp>
        <p:nvSpPr>
          <p:cNvPr id="11" name="Freeform 11"/>
          <p:cNvSpPr/>
          <p:nvPr/>
        </p:nvSpPr>
        <p:spPr>
          <a:xfrm>
            <a:off x="3359676" y="678129"/>
            <a:ext cx="3121391" cy="2017027"/>
          </a:xfrm>
          <a:custGeom>
            <a:avLst/>
            <a:gdLst/>
            <a:ahLst/>
            <a:cxnLst/>
            <a:rect l="l" t="t" r="r" b="b"/>
            <a:pathLst>
              <a:path w="3121391" h="2017027">
                <a:moveTo>
                  <a:pt x="0" y="0"/>
                </a:moveTo>
                <a:lnTo>
                  <a:pt x="3121391" y="0"/>
                </a:lnTo>
                <a:lnTo>
                  <a:pt x="3121391" y="2017026"/>
                </a:lnTo>
                <a:lnTo>
                  <a:pt x="0" y="2017026"/>
                </a:lnTo>
                <a:lnTo>
                  <a:pt x="0" y="0"/>
                </a:lnTo>
                <a:close/>
              </a:path>
            </a:pathLst>
          </a:custGeom>
          <a:blipFill>
            <a:blip r:embed="rId9"/>
            <a:stretch>
              <a:fillRect/>
            </a:stretch>
          </a:blipFill>
        </p:spPr>
      </p:sp>
      <p:sp>
        <p:nvSpPr>
          <p:cNvPr id="12" name="Freeform 12"/>
          <p:cNvSpPr/>
          <p:nvPr/>
        </p:nvSpPr>
        <p:spPr>
          <a:xfrm>
            <a:off x="8818096" y="7764328"/>
            <a:ext cx="2815642" cy="1562682"/>
          </a:xfrm>
          <a:custGeom>
            <a:avLst/>
            <a:gdLst/>
            <a:ahLst/>
            <a:cxnLst/>
            <a:rect l="l" t="t" r="r" b="b"/>
            <a:pathLst>
              <a:path w="2815642" h="1562682">
                <a:moveTo>
                  <a:pt x="0" y="0"/>
                </a:moveTo>
                <a:lnTo>
                  <a:pt x="2815643" y="0"/>
                </a:lnTo>
                <a:lnTo>
                  <a:pt x="2815643" y="1562682"/>
                </a:lnTo>
                <a:lnTo>
                  <a:pt x="0" y="1562682"/>
                </a:lnTo>
                <a:lnTo>
                  <a:pt x="0" y="0"/>
                </a:lnTo>
                <a:close/>
              </a:path>
            </a:pathLst>
          </a:custGeom>
          <a:blipFill>
            <a:blip r:embed="rId10"/>
            <a:stretch>
              <a:fillRect/>
            </a:stretch>
          </a:blipFill>
        </p:spPr>
      </p:sp>
      <p:sp>
        <p:nvSpPr>
          <p:cNvPr id="13" name="Freeform 13"/>
          <p:cNvSpPr/>
          <p:nvPr/>
        </p:nvSpPr>
        <p:spPr>
          <a:xfrm>
            <a:off x="4920372" y="7823406"/>
            <a:ext cx="2620458" cy="2063715"/>
          </a:xfrm>
          <a:custGeom>
            <a:avLst/>
            <a:gdLst/>
            <a:ahLst/>
            <a:cxnLst/>
            <a:rect l="l" t="t" r="r" b="b"/>
            <a:pathLst>
              <a:path w="2620458" h="2063715">
                <a:moveTo>
                  <a:pt x="0" y="0"/>
                </a:moveTo>
                <a:lnTo>
                  <a:pt x="2620457" y="0"/>
                </a:lnTo>
                <a:lnTo>
                  <a:pt x="2620457" y="2063715"/>
                </a:lnTo>
                <a:lnTo>
                  <a:pt x="0" y="2063715"/>
                </a:lnTo>
                <a:lnTo>
                  <a:pt x="0" y="0"/>
                </a:lnTo>
                <a:close/>
              </a:path>
            </a:pathLst>
          </a:custGeom>
          <a:blipFill>
            <a:blip r:embed="rId11"/>
            <a:stretch>
              <a:fillRect t="-15971" b="-11006"/>
            </a:stretch>
          </a:blipFill>
        </p:spPr>
      </p:sp>
      <p:sp>
        <p:nvSpPr>
          <p:cNvPr id="14" name="Freeform 14"/>
          <p:cNvSpPr/>
          <p:nvPr/>
        </p:nvSpPr>
        <p:spPr>
          <a:xfrm>
            <a:off x="15968451" y="3400007"/>
            <a:ext cx="2320053" cy="2320053"/>
          </a:xfrm>
          <a:custGeom>
            <a:avLst/>
            <a:gdLst/>
            <a:ahLst/>
            <a:cxnLst/>
            <a:rect l="l" t="t" r="r" b="b"/>
            <a:pathLst>
              <a:path w="2320053" h="2320053">
                <a:moveTo>
                  <a:pt x="0" y="0"/>
                </a:moveTo>
                <a:lnTo>
                  <a:pt x="2320053" y="0"/>
                </a:lnTo>
                <a:lnTo>
                  <a:pt x="2320053" y="2320053"/>
                </a:lnTo>
                <a:lnTo>
                  <a:pt x="0" y="2320053"/>
                </a:lnTo>
                <a:lnTo>
                  <a:pt x="0" y="0"/>
                </a:lnTo>
                <a:close/>
              </a:path>
            </a:pathLst>
          </a:custGeom>
          <a:blipFill>
            <a:blip r:embed="rId12"/>
            <a:stretch>
              <a:fillRect/>
            </a:stretch>
          </a:blipFill>
        </p:spPr>
      </p:sp>
      <p:sp>
        <p:nvSpPr>
          <p:cNvPr id="15" name="Freeform 15"/>
          <p:cNvSpPr/>
          <p:nvPr/>
        </p:nvSpPr>
        <p:spPr>
          <a:xfrm>
            <a:off x="958936" y="2837986"/>
            <a:ext cx="3503819" cy="2233685"/>
          </a:xfrm>
          <a:custGeom>
            <a:avLst/>
            <a:gdLst/>
            <a:ahLst/>
            <a:cxnLst/>
            <a:rect l="l" t="t" r="r" b="b"/>
            <a:pathLst>
              <a:path w="3503819" h="2233685">
                <a:moveTo>
                  <a:pt x="0" y="0"/>
                </a:moveTo>
                <a:lnTo>
                  <a:pt x="3503819" y="0"/>
                </a:lnTo>
                <a:lnTo>
                  <a:pt x="3503819" y="2233685"/>
                </a:lnTo>
                <a:lnTo>
                  <a:pt x="0" y="2233685"/>
                </a:lnTo>
                <a:lnTo>
                  <a:pt x="0" y="0"/>
                </a:lnTo>
                <a:close/>
              </a:path>
            </a:pathLst>
          </a:custGeom>
          <a:blipFill>
            <a:blip r:embed="rId13"/>
            <a:stretch>
              <a:fillRect/>
            </a:stretch>
          </a:blipFill>
        </p:spPr>
      </p:sp>
      <p:sp>
        <p:nvSpPr>
          <p:cNvPr id="16" name="Freeform 16"/>
          <p:cNvSpPr/>
          <p:nvPr/>
        </p:nvSpPr>
        <p:spPr>
          <a:xfrm>
            <a:off x="447652" y="5797338"/>
            <a:ext cx="3601899" cy="2026068"/>
          </a:xfrm>
          <a:custGeom>
            <a:avLst/>
            <a:gdLst/>
            <a:ahLst/>
            <a:cxnLst/>
            <a:rect l="l" t="t" r="r" b="b"/>
            <a:pathLst>
              <a:path w="3601899" h="2026068">
                <a:moveTo>
                  <a:pt x="0" y="0"/>
                </a:moveTo>
                <a:lnTo>
                  <a:pt x="3601898" y="0"/>
                </a:lnTo>
                <a:lnTo>
                  <a:pt x="3601898" y="2026068"/>
                </a:lnTo>
                <a:lnTo>
                  <a:pt x="0" y="2026068"/>
                </a:lnTo>
                <a:lnTo>
                  <a:pt x="0" y="0"/>
                </a:lnTo>
                <a:close/>
              </a:path>
            </a:pathLst>
          </a:custGeom>
          <a:blipFill>
            <a:blip r:embed="rId14"/>
            <a:stretch>
              <a:fillRect/>
            </a:stretch>
          </a:blipFill>
        </p:spPr>
      </p:sp>
      <p:sp>
        <p:nvSpPr>
          <p:cNvPr id="17" name="Freeform 17"/>
          <p:cNvSpPr/>
          <p:nvPr/>
        </p:nvSpPr>
        <p:spPr>
          <a:xfrm>
            <a:off x="5026112" y="3038684"/>
            <a:ext cx="2742629" cy="2175819"/>
          </a:xfrm>
          <a:custGeom>
            <a:avLst/>
            <a:gdLst/>
            <a:ahLst/>
            <a:cxnLst/>
            <a:rect l="l" t="t" r="r" b="b"/>
            <a:pathLst>
              <a:path w="2742629" h="2175819">
                <a:moveTo>
                  <a:pt x="0" y="0"/>
                </a:moveTo>
                <a:lnTo>
                  <a:pt x="2742629" y="0"/>
                </a:lnTo>
                <a:lnTo>
                  <a:pt x="2742629" y="2175818"/>
                </a:lnTo>
                <a:lnTo>
                  <a:pt x="0" y="2175818"/>
                </a:lnTo>
                <a:lnTo>
                  <a:pt x="0" y="0"/>
                </a:lnTo>
                <a:close/>
              </a:path>
            </a:pathLst>
          </a:custGeom>
          <a:blipFill>
            <a:blip r:embed="rId15"/>
            <a:stretch>
              <a:fillRect/>
            </a:stretch>
          </a:blipFill>
        </p:spPr>
      </p:sp>
      <p:sp>
        <p:nvSpPr>
          <p:cNvPr id="18" name="Freeform 18"/>
          <p:cNvSpPr/>
          <p:nvPr/>
        </p:nvSpPr>
        <p:spPr>
          <a:xfrm>
            <a:off x="4926980" y="5071671"/>
            <a:ext cx="3108174" cy="2408834"/>
          </a:xfrm>
          <a:custGeom>
            <a:avLst/>
            <a:gdLst/>
            <a:ahLst/>
            <a:cxnLst/>
            <a:rect l="l" t="t" r="r" b="b"/>
            <a:pathLst>
              <a:path w="3108174" h="2408834">
                <a:moveTo>
                  <a:pt x="0" y="0"/>
                </a:moveTo>
                <a:lnTo>
                  <a:pt x="3108174" y="0"/>
                </a:lnTo>
                <a:lnTo>
                  <a:pt x="3108174" y="2408835"/>
                </a:lnTo>
                <a:lnTo>
                  <a:pt x="0" y="2408835"/>
                </a:lnTo>
                <a:lnTo>
                  <a:pt x="0" y="0"/>
                </a:lnTo>
                <a:close/>
              </a:path>
            </a:pathLst>
          </a:custGeom>
          <a:blipFill>
            <a:blip r:embed="rId16"/>
            <a:stretch>
              <a:fillRect/>
            </a:stretch>
          </a:blipFill>
        </p:spPr>
      </p:sp>
      <p:sp>
        <p:nvSpPr>
          <p:cNvPr id="19" name="Freeform 19"/>
          <p:cNvSpPr/>
          <p:nvPr/>
        </p:nvSpPr>
        <p:spPr>
          <a:xfrm>
            <a:off x="12408832" y="406657"/>
            <a:ext cx="5111651" cy="1451709"/>
          </a:xfrm>
          <a:custGeom>
            <a:avLst/>
            <a:gdLst/>
            <a:ahLst/>
            <a:cxnLst/>
            <a:rect l="l" t="t" r="r" b="b"/>
            <a:pathLst>
              <a:path w="5111651" h="1451709">
                <a:moveTo>
                  <a:pt x="0" y="0"/>
                </a:moveTo>
                <a:lnTo>
                  <a:pt x="5111651" y="0"/>
                </a:lnTo>
                <a:lnTo>
                  <a:pt x="5111651" y="1451709"/>
                </a:lnTo>
                <a:lnTo>
                  <a:pt x="0" y="1451709"/>
                </a:lnTo>
                <a:lnTo>
                  <a:pt x="0" y="0"/>
                </a:lnTo>
                <a:close/>
              </a:path>
            </a:pathLst>
          </a:custGeom>
          <a:blipFill>
            <a:blip r:embed="rId17"/>
            <a:stretch>
              <a:fillRect/>
            </a:stretch>
          </a:blipFill>
        </p:spPr>
      </p:sp>
      <p:sp>
        <p:nvSpPr>
          <p:cNvPr id="20" name="Freeform 20"/>
          <p:cNvSpPr/>
          <p:nvPr/>
        </p:nvSpPr>
        <p:spPr>
          <a:xfrm>
            <a:off x="513195" y="8764969"/>
            <a:ext cx="3470812" cy="867703"/>
          </a:xfrm>
          <a:custGeom>
            <a:avLst/>
            <a:gdLst/>
            <a:ahLst/>
            <a:cxnLst/>
            <a:rect l="l" t="t" r="r" b="b"/>
            <a:pathLst>
              <a:path w="3470812" h="867703">
                <a:moveTo>
                  <a:pt x="0" y="0"/>
                </a:moveTo>
                <a:lnTo>
                  <a:pt x="3470812" y="0"/>
                </a:lnTo>
                <a:lnTo>
                  <a:pt x="3470812" y="867703"/>
                </a:lnTo>
                <a:lnTo>
                  <a:pt x="0" y="867703"/>
                </a:lnTo>
                <a:lnTo>
                  <a:pt x="0" y="0"/>
                </a:lnTo>
                <a:close/>
              </a:path>
            </a:pathLst>
          </a:custGeom>
          <a:blipFill>
            <a:blip r:embed="rId1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1014089" y="0"/>
            <a:ext cx="16245211" cy="3129046"/>
            <a:chOff x="0" y="0"/>
            <a:chExt cx="4278574" cy="824111"/>
          </a:xfrm>
        </p:grpSpPr>
        <p:sp>
          <p:nvSpPr>
            <p:cNvPr id="3" name="Freeform 3"/>
            <p:cNvSpPr/>
            <p:nvPr/>
          </p:nvSpPr>
          <p:spPr>
            <a:xfrm>
              <a:off x="0" y="0"/>
              <a:ext cx="4278574" cy="824111"/>
            </a:xfrm>
            <a:custGeom>
              <a:avLst/>
              <a:gdLst/>
              <a:ahLst/>
              <a:cxnLst/>
              <a:rect l="l" t="t" r="r" b="b"/>
              <a:pathLst>
                <a:path w="4278574" h="824111">
                  <a:moveTo>
                    <a:pt x="0" y="0"/>
                  </a:moveTo>
                  <a:lnTo>
                    <a:pt x="4278574" y="0"/>
                  </a:lnTo>
                  <a:lnTo>
                    <a:pt x="4278574" y="824111"/>
                  </a:lnTo>
                  <a:lnTo>
                    <a:pt x="0" y="824111"/>
                  </a:lnTo>
                  <a:close/>
                </a:path>
              </a:pathLst>
            </a:custGeom>
            <a:solidFill>
              <a:srgbClr val="385B4F"/>
            </a:solidFill>
          </p:spPr>
        </p:sp>
        <p:sp>
          <p:nvSpPr>
            <p:cNvPr id="4" name="TextBox 4"/>
            <p:cNvSpPr txBox="1"/>
            <p:nvPr/>
          </p:nvSpPr>
          <p:spPr>
            <a:xfrm>
              <a:off x="0" y="-190500"/>
              <a:ext cx="4278574" cy="1014611"/>
            </a:xfrm>
            <a:prstGeom prst="rect">
              <a:avLst/>
            </a:prstGeom>
          </p:spPr>
          <p:txBody>
            <a:bodyPr lIns="50800" tIns="50800" rIns="50800" bIns="50800" rtlCol="0" anchor="ctr"/>
            <a:lstStyle/>
            <a:p>
              <a:pPr algn="ctr">
                <a:lnSpc>
                  <a:spcPts val="13998"/>
                </a:lnSpc>
                <a:spcBef>
                  <a:spcPct val="0"/>
                </a:spcBef>
              </a:pPr>
              <a:r>
                <a:rPr lang="en-US" sz="9999" spc="-149">
                  <a:solidFill>
                    <a:srgbClr val="FFFFFF"/>
                  </a:solidFill>
                  <a:latin typeface="Anton"/>
                  <a:ea typeface="Anton"/>
                  <a:cs typeface="Anton"/>
                  <a:sym typeface="Anton"/>
                </a:rPr>
                <a:t>GROUP INTRODUCTIONS</a:t>
              </a:r>
            </a:p>
          </p:txBody>
        </p:sp>
      </p:grpSp>
      <p:grpSp>
        <p:nvGrpSpPr>
          <p:cNvPr id="5" name="Group 5"/>
          <p:cNvGrpSpPr/>
          <p:nvPr/>
        </p:nvGrpSpPr>
        <p:grpSpPr>
          <a:xfrm>
            <a:off x="7502791" y="3704910"/>
            <a:ext cx="10170452" cy="5934888"/>
            <a:chOff x="0" y="0"/>
            <a:chExt cx="2638788" cy="1539844"/>
          </a:xfrm>
        </p:grpSpPr>
        <p:sp>
          <p:nvSpPr>
            <p:cNvPr id="6" name="Freeform 6"/>
            <p:cNvSpPr/>
            <p:nvPr/>
          </p:nvSpPr>
          <p:spPr>
            <a:xfrm>
              <a:off x="0" y="0"/>
              <a:ext cx="2638788" cy="1539844"/>
            </a:xfrm>
            <a:custGeom>
              <a:avLst/>
              <a:gdLst/>
              <a:ahLst/>
              <a:cxnLst/>
              <a:rect l="l" t="t" r="r" b="b"/>
              <a:pathLst>
                <a:path w="2638788" h="1539844">
                  <a:moveTo>
                    <a:pt x="0" y="0"/>
                  </a:moveTo>
                  <a:lnTo>
                    <a:pt x="2638788" y="0"/>
                  </a:lnTo>
                  <a:lnTo>
                    <a:pt x="2638788" y="1539844"/>
                  </a:lnTo>
                  <a:lnTo>
                    <a:pt x="0" y="1539844"/>
                  </a:lnTo>
                  <a:close/>
                </a:path>
              </a:pathLst>
            </a:custGeom>
            <a:blipFill>
              <a:blip r:embed="rId2"/>
              <a:stretch>
                <a:fillRect t="-35683" b="-35683"/>
              </a:stretch>
            </a:blipFill>
          </p:spPr>
        </p:sp>
      </p:grpSp>
      <p:sp>
        <p:nvSpPr>
          <p:cNvPr id="7" name="TextBox 7"/>
          <p:cNvSpPr txBox="1"/>
          <p:nvPr/>
        </p:nvSpPr>
        <p:spPr>
          <a:xfrm>
            <a:off x="509741" y="4266387"/>
            <a:ext cx="7607807" cy="3005939"/>
          </a:xfrm>
          <a:prstGeom prst="rect">
            <a:avLst/>
          </a:prstGeom>
        </p:spPr>
        <p:txBody>
          <a:bodyPr lIns="0" tIns="0" rIns="0" bIns="0" rtlCol="0" anchor="t">
            <a:spAutoFit/>
          </a:bodyPr>
          <a:lstStyle/>
          <a:p>
            <a:pPr marL="912109" lvl="1" indent="-456054" algn="l">
              <a:lnSpc>
                <a:spcPts val="5914"/>
              </a:lnSpc>
              <a:buFont typeface="Arial"/>
              <a:buChar char="•"/>
            </a:pPr>
            <a:r>
              <a:rPr lang="en-US" sz="4224" spc="-63">
                <a:solidFill>
                  <a:srgbClr val="FFFFFF"/>
                </a:solidFill>
                <a:latin typeface="Helvetica World"/>
                <a:ea typeface="Helvetica World"/>
                <a:cs typeface="Helvetica World"/>
                <a:sym typeface="Helvetica World"/>
              </a:rPr>
              <a:t>Name</a:t>
            </a:r>
          </a:p>
          <a:p>
            <a:pPr marL="912109" lvl="1" indent="-456054" algn="l">
              <a:lnSpc>
                <a:spcPts val="5914"/>
              </a:lnSpc>
              <a:buFont typeface="Arial"/>
              <a:buChar char="•"/>
            </a:pPr>
            <a:r>
              <a:rPr lang="en-US" sz="4224" spc="-63">
                <a:solidFill>
                  <a:srgbClr val="FFFFFF"/>
                </a:solidFill>
                <a:latin typeface="Helvetica World"/>
                <a:ea typeface="Helvetica World"/>
                <a:cs typeface="Helvetica World"/>
                <a:sym typeface="Helvetica World"/>
              </a:rPr>
              <a:t>Role</a:t>
            </a:r>
          </a:p>
          <a:p>
            <a:pPr marL="912109" lvl="1" indent="-456054" algn="l">
              <a:lnSpc>
                <a:spcPts val="5914"/>
              </a:lnSpc>
              <a:buFont typeface="Arial"/>
              <a:buChar char="•"/>
            </a:pPr>
            <a:r>
              <a:rPr lang="en-US" sz="4224" spc="-63">
                <a:solidFill>
                  <a:srgbClr val="FFFFFF"/>
                </a:solidFill>
                <a:latin typeface="Helvetica World"/>
                <a:ea typeface="Helvetica World"/>
                <a:cs typeface="Helvetica World"/>
                <a:sym typeface="Helvetica World"/>
              </a:rPr>
              <a:t>Institution</a:t>
            </a:r>
          </a:p>
          <a:p>
            <a:pPr algn="l">
              <a:lnSpc>
                <a:spcPts val="5914"/>
              </a:lnSpc>
            </a:pPr>
            <a:endParaRPr lang="en-US" sz="4224" spc="-63">
              <a:solidFill>
                <a:srgbClr val="FFFFFF"/>
              </a:solidFill>
              <a:latin typeface="Helvetica World"/>
              <a:ea typeface="Helvetica World"/>
              <a:cs typeface="Helvetica World"/>
              <a:sym typeface="Helvetica Wor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91371" cy="11484175"/>
            <a:chOff x="0" y="0"/>
            <a:chExt cx="1648099" cy="2669027"/>
          </a:xfrm>
        </p:grpSpPr>
        <p:sp>
          <p:nvSpPr>
            <p:cNvPr id="3" name="Freeform 3"/>
            <p:cNvSpPr/>
            <p:nvPr/>
          </p:nvSpPr>
          <p:spPr>
            <a:xfrm>
              <a:off x="0" y="0"/>
              <a:ext cx="1648099" cy="2669027"/>
            </a:xfrm>
            <a:custGeom>
              <a:avLst/>
              <a:gdLst/>
              <a:ahLst/>
              <a:cxnLst/>
              <a:rect l="l" t="t" r="r" b="b"/>
              <a:pathLst>
                <a:path w="1648099" h="2669027">
                  <a:moveTo>
                    <a:pt x="0" y="0"/>
                  </a:moveTo>
                  <a:lnTo>
                    <a:pt x="1648099" y="0"/>
                  </a:lnTo>
                  <a:lnTo>
                    <a:pt x="1648099" y="2669027"/>
                  </a:lnTo>
                  <a:lnTo>
                    <a:pt x="0" y="2669027"/>
                  </a:lnTo>
                  <a:close/>
                </a:path>
              </a:pathLst>
            </a:custGeom>
            <a:blipFill>
              <a:blip r:embed="rId2"/>
              <a:stretch>
                <a:fillRect l="-57963" r="-57963"/>
              </a:stretch>
            </a:blipFill>
          </p:spPr>
        </p:sp>
      </p:grpSp>
      <p:sp>
        <p:nvSpPr>
          <p:cNvPr id="4" name="Freeform 4"/>
          <p:cNvSpPr/>
          <p:nvPr/>
        </p:nvSpPr>
        <p:spPr>
          <a:xfrm>
            <a:off x="7601299" y="3256978"/>
            <a:ext cx="798242" cy="798242"/>
          </a:xfrm>
          <a:custGeom>
            <a:avLst/>
            <a:gdLst/>
            <a:ahLst/>
            <a:cxnLst/>
            <a:rect l="l" t="t" r="r" b="b"/>
            <a:pathLst>
              <a:path w="798242" h="798242">
                <a:moveTo>
                  <a:pt x="0" y="0"/>
                </a:moveTo>
                <a:lnTo>
                  <a:pt x="798242" y="0"/>
                </a:lnTo>
                <a:lnTo>
                  <a:pt x="798242" y="798242"/>
                </a:lnTo>
                <a:lnTo>
                  <a:pt x="0" y="798242"/>
                </a:lnTo>
                <a:lnTo>
                  <a:pt x="0" y="0"/>
                </a:lnTo>
                <a:close/>
              </a:path>
            </a:pathLst>
          </a:custGeom>
          <a:blipFill>
            <a:blip r:embed="rId3"/>
            <a:stretch>
              <a:fillRect/>
            </a:stretch>
          </a:blipFill>
        </p:spPr>
      </p:sp>
      <p:sp>
        <p:nvSpPr>
          <p:cNvPr id="5" name="TextBox 5"/>
          <p:cNvSpPr txBox="1"/>
          <p:nvPr/>
        </p:nvSpPr>
        <p:spPr>
          <a:xfrm>
            <a:off x="7601299" y="785364"/>
            <a:ext cx="9658001" cy="2128209"/>
          </a:xfrm>
          <a:prstGeom prst="rect">
            <a:avLst/>
          </a:prstGeom>
        </p:spPr>
        <p:txBody>
          <a:bodyPr lIns="0" tIns="0" rIns="0" bIns="0" rtlCol="0" anchor="t">
            <a:spAutoFit/>
          </a:bodyPr>
          <a:lstStyle/>
          <a:p>
            <a:pPr algn="l">
              <a:lnSpc>
                <a:spcPts val="8060"/>
              </a:lnSpc>
            </a:pPr>
            <a:r>
              <a:rPr lang="en-US" sz="9056" spc="-316">
                <a:solidFill>
                  <a:srgbClr val="FFF7F1"/>
                </a:solidFill>
                <a:latin typeface="Anton"/>
                <a:ea typeface="Anton"/>
                <a:cs typeface="Anton"/>
                <a:sym typeface="Anton"/>
              </a:rPr>
              <a:t>GROUP STRUCTURE AND HOUSEKEEPING</a:t>
            </a:r>
          </a:p>
        </p:txBody>
      </p:sp>
      <p:sp>
        <p:nvSpPr>
          <p:cNvPr id="6" name="TextBox 6"/>
          <p:cNvSpPr txBox="1"/>
          <p:nvPr/>
        </p:nvSpPr>
        <p:spPr>
          <a:xfrm>
            <a:off x="8710431" y="3656099"/>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Everyone should feel comfortable sharing their ideas and perspectives</a:t>
            </a:r>
          </a:p>
        </p:txBody>
      </p:sp>
      <p:sp>
        <p:nvSpPr>
          <p:cNvPr id="7" name="TextBox 7"/>
          <p:cNvSpPr txBox="1"/>
          <p:nvPr/>
        </p:nvSpPr>
        <p:spPr>
          <a:xfrm>
            <a:off x="8710431" y="3191914"/>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ACTIVE PARTICIPATION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91371" cy="11484175"/>
            <a:chOff x="0" y="0"/>
            <a:chExt cx="1648099" cy="2669027"/>
          </a:xfrm>
        </p:grpSpPr>
        <p:sp>
          <p:nvSpPr>
            <p:cNvPr id="3" name="Freeform 3"/>
            <p:cNvSpPr/>
            <p:nvPr/>
          </p:nvSpPr>
          <p:spPr>
            <a:xfrm>
              <a:off x="0" y="0"/>
              <a:ext cx="1648099" cy="2669027"/>
            </a:xfrm>
            <a:custGeom>
              <a:avLst/>
              <a:gdLst/>
              <a:ahLst/>
              <a:cxnLst/>
              <a:rect l="l" t="t" r="r" b="b"/>
              <a:pathLst>
                <a:path w="1648099" h="2669027">
                  <a:moveTo>
                    <a:pt x="0" y="0"/>
                  </a:moveTo>
                  <a:lnTo>
                    <a:pt x="1648099" y="0"/>
                  </a:lnTo>
                  <a:lnTo>
                    <a:pt x="1648099" y="2669027"/>
                  </a:lnTo>
                  <a:lnTo>
                    <a:pt x="0" y="2669027"/>
                  </a:lnTo>
                  <a:close/>
                </a:path>
              </a:pathLst>
            </a:custGeom>
            <a:blipFill>
              <a:blip r:embed="rId2"/>
              <a:stretch>
                <a:fillRect l="-57963" r="-57963"/>
              </a:stretch>
            </a:blipFill>
          </p:spPr>
        </p:sp>
      </p:grpSp>
      <p:sp>
        <p:nvSpPr>
          <p:cNvPr id="4" name="Freeform 4"/>
          <p:cNvSpPr/>
          <p:nvPr/>
        </p:nvSpPr>
        <p:spPr>
          <a:xfrm>
            <a:off x="7601299" y="3256978"/>
            <a:ext cx="798242" cy="798242"/>
          </a:xfrm>
          <a:custGeom>
            <a:avLst/>
            <a:gdLst/>
            <a:ahLst/>
            <a:cxnLst/>
            <a:rect l="l" t="t" r="r" b="b"/>
            <a:pathLst>
              <a:path w="798242" h="798242">
                <a:moveTo>
                  <a:pt x="0" y="0"/>
                </a:moveTo>
                <a:lnTo>
                  <a:pt x="798242" y="0"/>
                </a:lnTo>
                <a:lnTo>
                  <a:pt x="798242" y="798242"/>
                </a:lnTo>
                <a:lnTo>
                  <a:pt x="0" y="798242"/>
                </a:lnTo>
                <a:lnTo>
                  <a:pt x="0" y="0"/>
                </a:lnTo>
                <a:close/>
              </a:path>
            </a:pathLst>
          </a:custGeom>
          <a:blipFill>
            <a:blip r:embed="rId3"/>
            <a:stretch>
              <a:fillRect/>
            </a:stretch>
          </a:blipFill>
        </p:spPr>
      </p:sp>
      <p:sp>
        <p:nvSpPr>
          <p:cNvPr id="5" name="TextBox 5"/>
          <p:cNvSpPr txBox="1"/>
          <p:nvPr/>
        </p:nvSpPr>
        <p:spPr>
          <a:xfrm>
            <a:off x="7601299" y="785364"/>
            <a:ext cx="9658001" cy="2128209"/>
          </a:xfrm>
          <a:prstGeom prst="rect">
            <a:avLst/>
          </a:prstGeom>
        </p:spPr>
        <p:txBody>
          <a:bodyPr lIns="0" tIns="0" rIns="0" bIns="0" rtlCol="0" anchor="t">
            <a:spAutoFit/>
          </a:bodyPr>
          <a:lstStyle/>
          <a:p>
            <a:pPr algn="l">
              <a:lnSpc>
                <a:spcPts val="8060"/>
              </a:lnSpc>
            </a:pPr>
            <a:r>
              <a:rPr lang="en-US" sz="9056" spc="-316">
                <a:solidFill>
                  <a:srgbClr val="FFF7F1"/>
                </a:solidFill>
                <a:latin typeface="Anton"/>
                <a:ea typeface="Anton"/>
                <a:cs typeface="Anton"/>
                <a:sym typeface="Anton"/>
              </a:rPr>
              <a:t>GROUP STRUCTURE AND HOUSEKEEPING</a:t>
            </a:r>
          </a:p>
        </p:txBody>
      </p:sp>
      <p:sp>
        <p:nvSpPr>
          <p:cNvPr id="6" name="TextBox 6"/>
          <p:cNvSpPr txBox="1"/>
          <p:nvPr/>
        </p:nvSpPr>
        <p:spPr>
          <a:xfrm>
            <a:off x="8710431" y="3656099"/>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Everyone should feel comfortable sharing their ideas and perspectives</a:t>
            </a:r>
          </a:p>
        </p:txBody>
      </p:sp>
      <p:sp>
        <p:nvSpPr>
          <p:cNvPr id="7" name="TextBox 7"/>
          <p:cNvSpPr txBox="1"/>
          <p:nvPr/>
        </p:nvSpPr>
        <p:spPr>
          <a:xfrm>
            <a:off x="8710431" y="3191914"/>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ACTIVE PARTICIPATION</a:t>
            </a:r>
          </a:p>
        </p:txBody>
      </p:sp>
      <p:sp>
        <p:nvSpPr>
          <p:cNvPr id="8" name="TextBox 8"/>
          <p:cNvSpPr txBox="1"/>
          <p:nvPr/>
        </p:nvSpPr>
        <p:spPr>
          <a:xfrm>
            <a:off x="8710431" y="4944745"/>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RESPECTFUL DIALOGUE</a:t>
            </a:r>
          </a:p>
        </p:txBody>
      </p:sp>
      <p:sp>
        <p:nvSpPr>
          <p:cNvPr id="9" name="TextBox 9"/>
          <p:cNvSpPr txBox="1"/>
          <p:nvPr/>
        </p:nvSpPr>
        <p:spPr>
          <a:xfrm>
            <a:off x="8710431" y="5409692"/>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Allow time and space for each participant to fully express their thoughts</a:t>
            </a:r>
          </a:p>
        </p:txBody>
      </p:sp>
      <p:sp>
        <p:nvSpPr>
          <p:cNvPr id="10" name="Freeform 10"/>
          <p:cNvSpPr/>
          <p:nvPr/>
        </p:nvSpPr>
        <p:spPr>
          <a:xfrm>
            <a:off x="7601299" y="4875672"/>
            <a:ext cx="866416" cy="866416"/>
          </a:xfrm>
          <a:custGeom>
            <a:avLst/>
            <a:gdLst/>
            <a:ahLst/>
            <a:cxnLst/>
            <a:rect l="l" t="t" r="r" b="b"/>
            <a:pathLst>
              <a:path w="866416" h="866416">
                <a:moveTo>
                  <a:pt x="0" y="0"/>
                </a:moveTo>
                <a:lnTo>
                  <a:pt x="866416" y="0"/>
                </a:lnTo>
                <a:lnTo>
                  <a:pt x="866416" y="866415"/>
                </a:lnTo>
                <a:lnTo>
                  <a:pt x="0" y="866415"/>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91371" cy="11484175"/>
            <a:chOff x="0" y="0"/>
            <a:chExt cx="1648099" cy="2669027"/>
          </a:xfrm>
        </p:grpSpPr>
        <p:sp>
          <p:nvSpPr>
            <p:cNvPr id="3" name="Freeform 3"/>
            <p:cNvSpPr/>
            <p:nvPr/>
          </p:nvSpPr>
          <p:spPr>
            <a:xfrm>
              <a:off x="0" y="0"/>
              <a:ext cx="1648099" cy="2669027"/>
            </a:xfrm>
            <a:custGeom>
              <a:avLst/>
              <a:gdLst/>
              <a:ahLst/>
              <a:cxnLst/>
              <a:rect l="l" t="t" r="r" b="b"/>
              <a:pathLst>
                <a:path w="1648099" h="2669027">
                  <a:moveTo>
                    <a:pt x="0" y="0"/>
                  </a:moveTo>
                  <a:lnTo>
                    <a:pt x="1648099" y="0"/>
                  </a:lnTo>
                  <a:lnTo>
                    <a:pt x="1648099" y="2669027"/>
                  </a:lnTo>
                  <a:lnTo>
                    <a:pt x="0" y="2669027"/>
                  </a:lnTo>
                  <a:close/>
                </a:path>
              </a:pathLst>
            </a:custGeom>
            <a:blipFill>
              <a:blip r:embed="rId2"/>
              <a:stretch>
                <a:fillRect l="-57963" r="-57963"/>
              </a:stretch>
            </a:blipFill>
          </p:spPr>
        </p:sp>
      </p:grpSp>
      <p:sp>
        <p:nvSpPr>
          <p:cNvPr id="4" name="Freeform 4"/>
          <p:cNvSpPr/>
          <p:nvPr/>
        </p:nvSpPr>
        <p:spPr>
          <a:xfrm>
            <a:off x="7601299" y="3256978"/>
            <a:ext cx="798242" cy="798242"/>
          </a:xfrm>
          <a:custGeom>
            <a:avLst/>
            <a:gdLst/>
            <a:ahLst/>
            <a:cxnLst/>
            <a:rect l="l" t="t" r="r" b="b"/>
            <a:pathLst>
              <a:path w="798242" h="798242">
                <a:moveTo>
                  <a:pt x="0" y="0"/>
                </a:moveTo>
                <a:lnTo>
                  <a:pt x="798242" y="0"/>
                </a:lnTo>
                <a:lnTo>
                  <a:pt x="798242" y="798242"/>
                </a:lnTo>
                <a:lnTo>
                  <a:pt x="0" y="798242"/>
                </a:lnTo>
                <a:lnTo>
                  <a:pt x="0" y="0"/>
                </a:lnTo>
                <a:close/>
              </a:path>
            </a:pathLst>
          </a:custGeom>
          <a:blipFill>
            <a:blip r:embed="rId3"/>
            <a:stretch>
              <a:fillRect/>
            </a:stretch>
          </a:blipFill>
        </p:spPr>
      </p:sp>
      <p:sp>
        <p:nvSpPr>
          <p:cNvPr id="5" name="TextBox 5"/>
          <p:cNvSpPr txBox="1"/>
          <p:nvPr/>
        </p:nvSpPr>
        <p:spPr>
          <a:xfrm>
            <a:off x="7601299" y="785364"/>
            <a:ext cx="9658001" cy="2128209"/>
          </a:xfrm>
          <a:prstGeom prst="rect">
            <a:avLst/>
          </a:prstGeom>
        </p:spPr>
        <p:txBody>
          <a:bodyPr lIns="0" tIns="0" rIns="0" bIns="0" rtlCol="0" anchor="t">
            <a:spAutoFit/>
          </a:bodyPr>
          <a:lstStyle/>
          <a:p>
            <a:pPr algn="l">
              <a:lnSpc>
                <a:spcPts val="8060"/>
              </a:lnSpc>
            </a:pPr>
            <a:r>
              <a:rPr lang="en-US" sz="9056" spc="-316">
                <a:solidFill>
                  <a:srgbClr val="FFF7F1"/>
                </a:solidFill>
                <a:latin typeface="Anton"/>
                <a:ea typeface="Anton"/>
                <a:cs typeface="Anton"/>
                <a:sym typeface="Anton"/>
              </a:rPr>
              <a:t>GROUP STRUCTURE AND HOUSEKEEPING</a:t>
            </a:r>
          </a:p>
        </p:txBody>
      </p:sp>
      <p:sp>
        <p:nvSpPr>
          <p:cNvPr id="6" name="TextBox 6"/>
          <p:cNvSpPr txBox="1"/>
          <p:nvPr/>
        </p:nvSpPr>
        <p:spPr>
          <a:xfrm>
            <a:off x="8710431" y="3656099"/>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Everyone should feel comfortable sharing their ideas and perspectives</a:t>
            </a:r>
          </a:p>
        </p:txBody>
      </p:sp>
      <p:sp>
        <p:nvSpPr>
          <p:cNvPr id="7" name="TextBox 7"/>
          <p:cNvSpPr txBox="1"/>
          <p:nvPr/>
        </p:nvSpPr>
        <p:spPr>
          <a:xfrm>
            <a:off x="8710431" y="3191914"/>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ACTIVE PARTICIPATION</a:t>
            </a:r>
          </a:p>
        </p:txBody>
      </p:sp>
      <p:sp>
        <p:nvSpPr>
          <p:cNvPr id="8" name="TextBox 8"/>
          <p:cNvSpPr txBox="1"/>
          <p:nvPr/>
        </p:nvSpPr>
        <p:spPr>
          <a:xfrm>
            <a:off x="8710431" y="4944745"/>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RESPECTFUL DIALOGUE</a:t>
            </a:r>
          </a:p>
        </p:txBody>
      </p:sp>
      <p:sp>
        <p:nvSpPr>
          <p:cNvPr id="9" name="TextBox 9"/>
          <p:cNvSpPr txBox="1"/>
          <p:nvPr/>
        </p:nvSpPr>
        <p:spPr>
          <a:xfrm>
            <a:off x="8710431" y="5409692"/>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Allow time and space for each participant to fully express their thoughts</a:t>
            </a:r>
          </a:p>
        </p:txBody>
      </p:sp>
      <p:sp>
        <p:nvSpPr>
          <p:cNvPr id="10" name="Freeform 10"/>
          <p:cNvSpPr/>
          <p:nvPr/>
        </p:nvSpPr>
        <p:spPr>
          <a:xfrm>
            <a:off x="7601299" y="4875672"/>
            <a:ext cx="866416" cy="866416"/>
          </a:xfrm>
          <a:custGeom>
            <a:avLst/>
            <a:gdLst/>
            <a:ahLst/>
            <a:cxnLst/>
            <a:rect l="l" t="t" r="r" b="b"/>
            <a:pathLst>
              <a:path w="866416" h="866416">
                <a:moveTo>
                  <a:pt x="0" y="0"/>
                </a:moveTo>
                <a:lnTo>
                  <a:pt x="866416" y="0"/>
                </a:lnTo>
                <a:lnTo>
                  <a:pt x="866416" y="866415"/>
                </a:lnTo>
                <a:lnTo>
                  <a:pt x="0" y="866415"/>
                </a:lnTo>
                <a:lnTo>
                  <a:pt x="0" y="0"/>
                </a:lnTo>
                <a:close/>
              </a:path>
            </a:pathLst>
          </a:custGeom>
          <a:blipFill>
            <a:blip r:embed="rId4"/>
            <a:stretch>
              <a:fillRect/>
            </a:stretch>
          </a:blipFill>
        </p:spPr>
      </p:sp>
      <p:sp>
        <p:nvSpPr>
          <p:cNvPr id="11" name="Freeform 11"/>
          <p:cNvSpPr/>
          <p:nvPr/>
        </p:nvSpPr>
        <p:spPr>
          <a:xfrm>
            <a:off x="7601299" y="6561237"/>
            <a:ext cx="866416" cy="866416"/>
          </a:xfrm>
          <a:custGeom>
            <a:avLst/>
            <a:gdLst/>
            <a:ahLst/>
            <a:cxnLst/>
            <a:rect l="l" t="t" r="r" b="b"/>
            <a:pathLst>
              <a:path w="866416" h="866416">
                <a:moveTo>
                  <a:pt x="0" y="0"/>
                </a:moveTo>
                <a:lnTo>
                  <a:pt x="866416" y="0"/>
                </a:lnTo>
                <a:lnTo>
                  <a:pt x="866416" y="866416"/>
                </a:lnTo>
                <a:lnTo>
                  <a:pt x="0" y="866416"/>
                </a:lnTo>
                <a:lnTo>
                  <a:pt x="0" y="0"/>
                </a:lnTo>
                <a:close/>
              </a:path>
            </a:pathLst>
          </a:custGeom>
          <a:blipFill>
            <a:blip r:embed="rId5"/>
            <a:stretch>
              <a:fillRect/>
            </a:stretch>
          </a:blipFill>
        </p:spPr>
      </p:sp>
      <p:sp>
        <p:nvSpPr>
          <p:cNvPr id="12" name="TextBox 12"/>
          <p:cNvSpPr txBox="1"/>
          <p:nvPr/>
        </p:nvSpPr>
        <p:spPr>
          <a:xfrm>
            <a:off x="8684652" y="6627912"/>
            <a:ext cx="4829000"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MEETING NOTES</a:t>
            </a:r>
          </a:p>
        </p:txBody>
      </p:sp>
      <p:sp>
        <p:nvSpPr>
          <p:cNvPr id="13" name="TextBox 13"/>
          <p:cNvSpPr txBox="1"/>
          <p:nvPr/>
        </p:nvSpPr>
        <p:spPr>
          <a:xfrm>
            <a:off x="8684652" y="7092859"/>
            <a:ext cx="8574648" cy="12573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A designated notetaker will capture key points during each meeting and share them with Danica, who will then distribute to the group within one week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91371" cy="11484175"/>
            <a:chOff x="0" y="0"/>
            <a:chExt cx="1648099" cy="2669027"/>
          </a:xfrm>
        </p:grpSpPr>
        <p:sp>
          <p:nvSpPr>
            <p:cNvPr id="3" name="Freeform 3"/>
            <p:cNvSpPr/>
            <p:nvPr/>
          </p:nvSpPr>
          <p:spPr>
            <a:xfrm>
              <a:off x="0" y="0"/>
              <a:ext cx="1648099" cy="2669027"/>
            </a:xfrm>
            <a:custGeom>
              <a:avLst/>
              <a:gdLst/>
              <a:ahLst/>
              <a:cxnLst/>
              <a:rect l="l" t="t" r="r" b="b"/>
              <a:pathLst>
                <a:path w="1648099" h="2669027">
                  <a:moveTo>
                    <a:pt x="0" y="0"/>
                  </a:moveTo>
                  <a:lnTo>
                    <a:pt x="1648099" y="0"/>
                  </a:lnTo>
                  <a:lnTo>
                    <a:pt x="1648099" y="2669027"/>
                  </a:lnTo>
                  <a:lnTo>
                    <a:pt x="0" y="2669027"/>
                  </a:lnTo>
                  <a:close/>
                </a:path>
              </a:pathLst>
            </a:custGeom>
            <a:blipFill>
              <a:blip r:embed="rId2"/>
              <a:stretch>
                <a:fillRect l="-57963" r="-57963"/>
              </a:stretch>
            </a:blipFill>
          </p:spPr>
        </p:sp>
      </p:grpSp>
      <p:sp>
        <p:nvSpPr>
          <p:cNvPr id="4" name="Freeform 4"/>
          <p:cNvSpPr/>
          <p:nvPr/>
        </p:nvSpPr>
        <p:spPr>
          <a:xfrm>
            <a:off x="7601299" y="3256978"/>
            <a:ext cx="798242" cy="798242"/>
          </a:xfrm>
          <a:custGeom>
            <a:avLst/>
            <a:gdLst/>
            <a:ahLst/>
            <a:cxnLst/>
            <a:rect l="l" t="t" r="r" b="b"/>
            <a:pathLst>
              <a:path w="798242" h="798242">
                <a:moveTo>
                  <a:pt x="0" y="0"/>
                </a:moveTo>
                <a:lnTo>
                  <a:pt x="798242" y="0"/>
                </a:lnTo>
                <a:lnTo>
                  <a:pt x="798242" y="798242"/>
                </a:lnTo>
                <a:lnTo>
                  <a:pt x="0" y="798242"/>
                </a:lnTo>
                <a:lnTo>
                  <a:pt x="0" y="0"/>
                </a:lnTo>
                <a:close/>
              </a:path>
            </a:pathLst>
          </a:custGeom>
          <a:blipFill>
            <a:blip r:embed="rId3"/>
            <a:stretch>
              <a:fillRect/>
            </a:stretch>
          </a:blipFill>
        </p:spPr>
      </p:sp>
      <p:sp>
        <p:nvSpPr>
          <p:cNvPr id="5" name="TextBox 5"/>
          <p:cNvSpPr txBox="1"/>
          <p:nvPr/>
        </p:nvSpPr>
        <p:spPr>
          <a:xfrm>
            <a:off x="7601299" y="785364"/>
            <a:ext cx="9658001" cy="2128209"/>
          </a:xfrm>
          <a:prstGeom prst="rect">
            <a:avLst/>
          </a:prstGeom>
        </p:spPr>
        <p:txBody>
          <a:bodyPr lIns="0" tIns="0" rIns="0" bIns="0" rtlCol="0" anchor="t">
            <a:spAutoFit/>
          </a:bodyPr>
          <a:lstStyle/>
          <a:p>
            <a:pPr algn="l">
              <a:lnSpc>
                <a:spcPts val="8060"/>
              </a:lnSpc>
            </a:pPr>
            <a:r>
              <a:rPr lang="en-US" sz="9056" spc="-316">
                <a:solidFill>
                  <a:srgbClr val="FFF7F1"/>
                </a:solidFill>
                <a:latin typeface="Anton"/>
                <a:ea typeface="Anton"/>
                <a:cs typeface="Anton"/>
                <a:sym typeface="Anton"/>
              </a:rPr>
              <a:t>GROUP STRUCTURE AND HOUSEKEEPING</a:t>
            </a:r>
          </a:p>
        </p:txBody>
      </p:sp>
      <p:sp>
        <p:nvSpPr>
          <p:cNvPr id="6" name="TextBox 6"/>
          <p:cNvSpPr txBox="1"/>
          <p:nvPr/>
        </p:nvSpPr>
        <p:spPr>
          <a:xfrm>
            <a:off x="8710431" y="3656099"/>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Everyone should feel comfortable sharing their ideas and perspectives</a:t>
            </a:r>
          </a:p>
        </p:txBody>
      </p:sp>
      <p:sp>
        <p:nvSpPr>
          <p:cNvPr id="7" name="TextBox 7"/>
          <p:cNvSpPr txBox="1"/>
          <p:nvPr/>
        </p:nvSpPr>
        <p:spPr>
          <a:xfrm>
            <a:off x="8710431" y="3191914"/>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ACTIVE PARTICIPATION</a:t>
            </a:r>
          </a:p>
        </p:txBody>
      </p:sp>
      <p:sp>
        <p:nvSpPr>
          <p:cNvPr id="8" name="TextBox 8"/>
          <p:cNvSpPr txBox="1"/>
          <p:nvPr/>
        </p:nvSpPr>
        <p:spPr>
          <a:xfrm>
            <a:off x="8710431" y="4944745"/>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RESPECTFUL DIALOGUE</a:t>
            </a:r>
          </a:p>
        </p:txBody>
      </p:sp>
      <p:sp>
        <p:nvSpPr>
          <p:cNvPr id="9" name="TextBox 9"/>
          <p:cNvSpPr txBox="1"/>
          <p:nvPr/>
        </p:nvSpPr>
        <p:spPr>
          <a:xfrm>
            <a:off x="8710431" y="5409692"/>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Allow time and space for each participant to fully express their thoughts</a:t>
            </a:r>
          </a:p>
        </p:txBody>
      </p:sp>
      <p:sp>
        <p:nvSpPr>
          <p:cNvPr id="10" name="Freeform 10"/>
          <p:cNvSpPr/>
          <p:nvPr/>
        </p:nvSpPr>
        <p:spPr>
          <a:xfrm>
            <a:off x="7601299" y="4875672"/>
            <a:ext cx="866416" cy="866416"/>
          </a:xfrm>
          <a:custGeom>
            <a:avLst/>
            <a:gdLst/>
            <a:ahLst/>
            <a:cxnLst/>
            <a:rect l="l" t="t" r="r" b="b"/>
            <a:pathLst>
              <a:path w="866416" h="866416">
                <a:moveTo>
                  <a:pt x="0" y="0"/>
                </a:moveTo>
                <a:lnTo>
                  <a:pt x="866416" y="0"/>
                </a:lnTo>
                <a:lnTo>
                  <a:pt x="866416" y="866415"/>
                </a:lnTo>
                <a:lnTo>
                  <a:pt x="0" y="866415"/>
                </a:lnTo>
                <a:lnTo>
                  <a:pt x="0" y="0"/>
                </a:lnTo>
                <a:close/>
              </a:path>
            </a:pathLst>
          </a:custGeom>
          <a:blipFill>
            <a:blip r:embed="rId4"/>
            <a:stretch>
              <a:fillRect/>
            </a:stretch>
          </a:blipFill>
        </p:spPr>
      </p:sp>
      <p:sp>
        <p:nvSpPr>
          <p:cNvPr id="11" name="Freeform 11"/>
          <p:cNvSpPr/>
          <p:nvPr/>
        </p:nvSpPr>
        <p:spPr>
          <a:xfrm>
            <a:off x="7601299" y="6561237"/>
            <a:ext cx="866416" cy="866416"/>
          </a:xfrm>
          <a:custGeom>
            <a:avLst/>
            <a:gdLst/>
            <a:ahLst/>
            <a:cxnLst/>
            <a:rect l="l" t="t" r="r" b="b"/>
            <a:pathLst>
              <a:path w="866416" h="866416">
                <a:moveTo>
                  <a:pt x="0" y="0"/>
                </a:moveTo>
                <a:lnTo>
                  <a:pt x="866416" y="0"/>
                </a:lnTo>
                <a:lnTo>
                  <a:pt x="866416" y="866416"/>
                </a:lnTo>
                <a:lnTo>
                  <a:pt x="0" y="866416"/>
                </a:lnTo>
                <a:lnTo>
                  <a:pt x="0" y="0"/>
                </a:lnTo>
                <a:close/>
              </a:path>
            </a:pathLst>
          </a:custGeom>
          <a:blipFill>
            <a:blip r:embed="rId5"/>
            <a:stretch>
              <a:fillRect/>
            </a:stretch>
          </a:blipFill>
        </p:spPr>
      </p:sp>
      <p:sp>
        <p:nvSpPr>
          <p:cNvPr id="12" name="TextBox 12"/>
          <p:cNvSpPr txBox="1"/>
          <p:nvPr/>
        </p:nvSpPr>
        <p:spPr>
          <a:xfrm>
            <a:off x="8684652" y="6627912"/>
            <a:ext cx="4829000"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MEETING NOTES</a:t>
            </a:r>
          </a:p>
        </p:txBody>
      </p:sp>
      <p:sp>
        <p:nvSpPr>
          <p:cNvPr id="13" name="TextBox 13"/>
          <p:cNvSpPr txBox="1"/>
          <p:nvPr/>
        </p:nvSpPr>
        <p:spPr>
          <a:xfrm>
            <a:off x="8684652" y="7092859"/>
            <a:ext cx="8574648" cy="12573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A designated notetaker will capture key points during each meeting and share them with Danica, who will then distribute to the group within one week</a:t>
            </a:r>
          </a:p>
        </p:txBody>
      </p:sp>
      <p:sp>
        <p:nvSpPr>
          <p:cNvPr id="14" name="Freeform 14"/>
          <p:cNvSpPr/>
          <p:nvPr/>
        </p:nvSpPr>
        <p:spPr>
          <a:xfrm>
            <a:off x="7601299" y="8746511"/>
            <a:ext cx="1023578" cy="1023578"/>
          </a:xfrm>
          <a:custGeom>
            <a:avLst/>
            <a:gdLst/>
            <a:ahLst/>
            <a:cxnLst/>
            <a:rect l="l" t="t" r="r" b="b"/>
            <a:pathLst>
              <a:path w="1023578" h="1023578">
                <a:moveTo>
                  <a:pt x="0" y="0"/>
                </a:moveTo>
                <a:lnTo>
                  <a:pt x="1023579" y="0"/>
                </a:lnTo>
                <a:lnTo>
                  <a:pt x="1023579" y="1023578"/>
                </a:lnTo>
                <a:lnTo>
                  <a:pt x="0" y="1023578"/>
                </a:lnTo>
                <a:lnTo>
                  <a:pt x="0" y="0"/>
                </a:lnTo>
                <a:close/>
              </a:path>
            </a:pathLst>
          </a:custGeom>
          <a:blipFill>
            <a:blip r:embed="rId6"/>
            <a:stretch>
              <a:fillRect/>
            </a:stretch>
          </a:blipFill>
        </p:spPr>
      </p:sp>
      <p:sp>
        <p:nvSpPr>
          <p:cNvPr id="15" name="TextBox 15"/>
          <p:cNvSpPr txBox="1"/>
          <p:nvPr/>
        </p:nvSpPr>
        <p:spPr>
          <a:xfrm>
            <a:off x="8684652" y="8797834"/>
            <a:ext cx="4803221" cy="417322"/>
          </a:xfrm>
          <a:prstGeom prst="rect">
            <a:avLst/>
          </a:prstGeom>
        </p:spPr>
        <p:txBody>
          <a:bodyPr lIns="0" tIns="0" rIns="0" bIns="0" rtlCol="0" anchor="t">
            <a:spAutoFit/>
          </a:bodyPr>
          <a:lstStyle/>
          <a:p>
            <a:pPr algn="l">
              <a:lnSpc>
                <a:spcPts val="3103"/>
              </a:lnSpc>
            </a:pPr>
            <a:r>
              <a:rPr lang="en-US" sz="3199" spc="-47">
                <a:solidFill>
                  <a:srgbClr val="FFF7F1"/>
                </a:solidFill>
                <a:latin typeface="Anton"/>
                <a:ea typeface="Anton"/>
                <a:cs typeface="Anton"/>
                <a:sym typeface="Anton"/>
              </a:rPr>
              <a:t>EMBRACE DISAGREEMENT</a:t>
            </a:r>
          </a:p>
        </p:txBody>
      </p:sp>
      <p:sp>
        <p:nvSpPr>
          <p:cNvPr id="16" name="TextBox 16"/>
          <p:cNvSpPr txBox="1"/>
          <p:nvPr/>
        </p:nvSpPr>
        <p:spPr>
          <a:xfrm>
            <a:off x="8710431" y="9253256"/>
            <a:ext cx="8548869" cy="838200"/>
          </a:xfrm>
          <a:prstGeom prst="rect">
            <a:avLst/>
          </a:prstGeom>
        </p:spPr>
        <p:txBody>
          <a:bodyPr lIns="0" tIns="0" rIns="0" bIns="0" rtlCol="0" anchor="t">
            <a:spAutoFit/>
          </a:bodyPr>
          <a:lstStyle/>
          <a:p>
            <a:pPr algn="l">
              <a:lnSpc>
                <a:spcPts val="3359"/>
              </a:lnSpc>
            </a:pPr>
            <a:r>
              <a:rPr lang="en-US" sz="2799" spc="-41">
                <a:solidFill>
                  <a:srgbClr val="FFF7F1"/>
                </a:solidFill>
                <a:latin typeface="Helvetica World"/>
                <a:ea typeface="Helvetica World"/>
                <a:cs typeface="Helvetica World"/>
                <a:sym typeface="Helvetica World"/>
              </a:rPr>
              <a:t>It’s okay to disagree about ideas or processes--let’s collaborate and consider all viewpoints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1580951" y="3660685"/>
            <a:ext cx="5204162" cy="4908382"/>
            <a:chOff x="0" y="0"/>
            <a:chExt cx="1350253" cy="1273511"/>
          </a:xfrm>
        </p:grpSpPr>
        <p:sp>
          <p:nvSpPr>
            <p:cNvPr id="3" name="Freeform 3"/>
            <p:cNvSpPr/>
            <p:nvPr/>
          </p:nvSpPr>
          <p:spPr>
            <a:xfrm>
              <a:off x="0" y="0"/>
              <a:ext cx="1350253" cy="1273511"/>
            </a:xfrm>
            <a:custGeom>
              <a:avLst/>
              <a:gdLst/>
              <a:ahLst/>
              <a:cxnLst/>
              <a:rect l="l" t="t" r="r" b="b"/>
              <a:pathLst>
                <a:path w="1350253" h="1273511">
                  <a:moveTo>
                    <a:pt x="0" y="0"/>
                  </a:moveTo>
                  <a:lnTo>
                    <a:pt x="1350253" y="0"/>
                  </a:lnTo>
                  <a:lnTo>
                    <a:pt x="1350253" y="1273511"/>
                  </a:lnTo>
                  <a:lnTo>
                    <a:pt x="0" y="1273511"/>
                  </a:lnTo>
                  <a:close/>
                </a:path>
              </a:pathLst>
            </a:custGeom>
            <a:blipFill>
              <a:blip r:embed="rId2"/>
              <a:stretch>
                <a:fillRect l="-20866" r="-20866"/>
              </a:stretch>
            </a:blipFill>
          </p:spPr>
        </p:sp>
      </p:grpSp>
      <p:grpSp>
        <p:nvGrpSpPr>
          <p:cNvPr id="4" name="Group 4"/>
          <p:cNvGrpSpPr/>
          <p:nvPr/>
        </p:nvGrpSpPr>
        <p:grpSpPr>
          <a:xfrm>
            <a:off x="10428921" y="3660685"/>
            <a:ext cx="6430937" cy="5597615"/>
            <a:chOff x="0" y="0"/>
            <a:chExt cx="1693745" cy="1474269"/>
          </a:xfrm>
        </p:grpSpPr>
        <p:sp>
          <p:nvSpPr>
            <p:cNvPr id="5" name="Freeform 5"/>
            <p:cNvSpPr/>
            <p:nvPr/>
          </p:nvSpPr>
          <p:spPr>
            <a:xfrm>
              <a:off x="0" y="0"/>
              <a:ext cx="1693745" cy="1474269"/>
            </a:xfrm>
            <a:custGeom>
              <a:avLst/>
              <a:gdLst/>
              <a:ahLst/>
              <a:cxnLst/>
              <a:rect l="l" t="t" r="r" b="b"/>
              <a:pathLst>
                <a:path w="1693745" h="1474269">
                  <a:moveTo>
                    <a:pt x="0" y="0"/>
                  </a:moveTo>
                  <a:lnTo>
                    <a:pt x="1693745" y="0"/>
                  </a:lnTo>
                  <a:lnTo>
                    <a:pt x="1693745" y="1474269"/>
                  </a:lnTo>
                  <a:lnTo>
                    <a:pt x="0" y="1474269"/>
                  </a:lnTo>
                  <a:close/>
                </a:path>
              </a:pathLst>
            </a:custGeom>
            <a:solidFill>
              <a:srgbClr val="FFF7F1"/>
            </a:solidFill>
          </p:spPr>
        </p:sp>
        <p:sp>
          <p:nvSpPr>
            <p:cNvPr id="6" name="TextBox 6"/>
            <p:cNvSpPr txBox="1"/>
            <p:nvPr/>
          </p:nvSpPr>
          <p:spPr>
            <a:xfrm>
              <a:off x="0" y="-28575"/>
              <a:ext cx="1693745" cy="1502844"/>
            </a:xfrm>
            <a:prstGeom prst="rect">
              <a:avLst/>
            </a:prstGeom>
          </p:spPr>
          <p:txBody>
            <a:bodyPr lIns="50800" tIns="50800" rIns="50800" bIns="50800" rtlCol="0" anchor="ctr"/>
            <a:lstStyle/>
            <a:p>
              <a:pPr algn="ctr">
                <a:lnSpc>
                  <a:spcPts val="1960"/>
                </a:lnSpc>
              </a:pPr>
              <a:endParaRPr/>
            </a:p>
          </p:txBody>
        </p:sp>
      </p:grpSp>
      <p:sp>
        <p:nvSpPr>
          <p:cNvPr id="7" name="Freeform 7"/>
          <p:cNvSpPr/>
          <p:nvPr/>
        </p:nvSpPr>
        <p:spPr>
          <a:xfrm>
            <a:off x="2194956" y="9472942"/>
            <a:ext cx="396418" cy="396418"/>
          </a:xfrm>
          <a:custGeom>
            <a:avLst/>
            <a:gdLst/>
            <a:ahLst/>
            <a:cxnLst/>
            <a:rect l="l" t="t" r="r" b="b"/>
            <a:pathLst>
              <a:path w="396418" h="396418">
                <a:moveTo>
                  <a:pt x="0" y="0"/>
                </a:moveTo>
                <a:lnTo>
                  <a:pt x="396418" y="0"/>
                </a:lnTo>
                <a:lnTo>
                  <a:pt x="396418" y="396418"/>
                </a:lnTo>
                <a:lnTo>
                  <a:pt x="0" y="3964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94956" y="8730991"/>
            <a:ext cx="396418" cy="396418"/>
          </a:xfrm>
          <a:custGeom>
            <a:avLst/>
            <a:gdLst/>
            <a:ahLst/>
            <a:cxnLst/>
            <a:rect l="l" t="t" r="r" b="b"/>
            <a:pathLst>
              <a:path w="396418" h="396418">
                <a:moveTo>
                  <a:pt x="0" y="0"/>
                </a:moveTo>
                <a:lnTo>
                  <a:pt x="396418" y="0"/>
                </a:lnTo>
                <a:lnTo>
                  <a:pt x="396418" y="396418"/>
                </a:lnTo>
                <a:lnTo>
                  <a:pt x="0" y="3964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428921" y="1299438"/>
            <a:ext cx="6399648" cy="2361247"/>
          </a:xfrm>
          <a:custGeom>
            <a:avLst/>
            <a:gdLst/>
            <a:ahLst/>
            <a:cxnLst/>
            <a:rect l="l" t="t" r="r" b="b"/>
            <a:pathLst>
              <a:path w="6399648" h="2361247">
                <a:moveTo>
                  <a:pt x="0" y="0"/>
                </a:moveTo>
                <a:lnTo>
                  <a:pt x="6399648" y="0"/>
                </a:lnTo>
                <a:lnTo>
                  <a:pt x="6399648" y="2361247"/>
                </a:lnTo>
                <a:lnTo>
                  <a:pt x="0" y="2361247"/>
                </a:lnTo>
                <a:lnTo>
                  <a:pt x="0" y="0"/>
                </a:lnTo>
                <a:close/>
              </a:path>
            </a:pathLst>
          </a:custGeom>
          <a:blipFill>
            <a:blip r:embed="rId7"/>
            <a:stretch>
              <a:fillRect t="-38540" b="-42145"/>
            </a:stretch>
          </a:blipFill>
        </p:spPr>
      </p:sp>
      <p:grpSp>
        <p:nvGrpSpPr>
          <p:cNvPr id="10" name="Group 10"/>
          <p:cNvGrpSpPr/>
          <p:nvPr/>
        </p:nvGrpSpPr>
        <p:grpSpPr>
          <a:xfrm>
            <a:off x="10428921" y="3581168"/>
            <a:ext cx="6430937" cy="1057548"/>
            <a:chOff x="0" y="0"/>
            <a:chExt cx="1693745" cy="278531"/>
          </a:xfrm>
        </p:grpSpPr>
        <p:sp>
          <p:nvSpPr>
            <p:cNvPr id="11" name="Freeform 11"/>
            <p:cNvSpPr/>
            <p:nvPr/>
          </p:nvSpPr>
          <p:spPr>
            <a:xfrm>
              <a:off x="0" y="0"/>
              <a:ext cx="1693745" cy="278531"/>
            </a:xfrm>
            <a:custGeom>
              <a:avLst/>
              <a:gdLst/>
              <a:ahLst/>
              <a:cxnLst/>
              <a:rect l="l" t="t" r="r" b="b"/>
              <a:pathLst>
                <a:path w="1693745" h="278531">
                  <a:moveTo>
                    <a:pt x="0" y="0"/>
                  </a:moveTo>
                  <a:lnTo>
                    <a:pt x="1693745" y="0"/>
                  </a:lnTo>
                  <a:lnTo>
                    <a:pt x="1693745" y="278531"/>
                  </a:lnTo>
                  <a:lnTo>
                    <a:pt x="0" y="278531"/>
                  </a:lnTo>
                  <a:close/>
                </a:path>
              </a:pathLst>
            </a:custGeom>
            <a:solidFill>
              <a:srgbClr val="FFF7F1"/>
            </a:solidFill>
          </p:spPr>
        </p:sp>
        <p:sp>
          <p:nvSpPr>
            <p:cNvPr id="12" name="TextBox 12"/>
            <p:cNvSpPr txBox="1"/>
            <p:nvPr/>
          </p:nvSpPr>
          <p:spPr>
            <a:xfrm>
              <a:off x="0" y="-47625"/>
              <a:ext cx="1693745" cy="326156"/>
            </a:xfrm>
            <a:prstGeom prst="rect">
              <a:avLst/>
            </a:prstGeom>
          </p:spPr>
          <p:txBody>
            <a:bodyPr lIns="50800" tIns="50800" rIns="50800" bIns="50800" rtlCol="0" anchor="ctr"/>
            <a:lstStyle/>
            <a:p>
              <a:pPr algn="ctr">
                <a:lnSpc>
                  <a:spcPts val="3079"/>
                </a:lnSpc>
              </a:pPr>
              <a:r>
                <a:rPr lang="en-US" sz="2199" spc="-32">
                  <a:solidFill>
                    <a:srgbClr val="000000"/>
                  </a:solidFill>
                  <a:latin typeface="Helvetica World"/>
                  <a:ea typeface="Helvetica World"/>
                  <a:cs typeface="Helvetica World"/>
                  <a:sym typeface="Helvetica World"/>
                </a:rPr>
                <a:t>Agenda for upcoming meetings will be emailed out with each meeting invite</a:t>
              </a:r>
            </a:p>
          </p:txBody>
        </p:sp>
      </p:grpSp>
      <p:grpSp>
        <p:nvGrpSpPr>
          <p:cNvPr id="13" name="Group 13"/>
          <p:cNvGrpSpPr/>
          <p:nvPr/>
        </p:nvGrpSpPr>
        <p:grpSpPr>
          <a:xfrm>
            <a:off x="10428921" y="6293700"/>
            <a:ext cx="6399648" cy="1033560"/>
            <a:chOff x="0" y="0"/>
            <a:chExt cx="1685504" cy="272213"/>
          </a:xfrm>
        </p:grpSpPr>
        <p:sp>
          <p:nvSpPr>
            <p:cNvPr id="14" name="Freeform 14"/>
            <p:cNvSpPr/>
            <p:nvPr/>
          </p:nvSpPr>
          <p:spPr>
            <a:xfrm>
              <a:off x="0" y="0"/>
              <a:ext cx="1685504" cy="272213"/>
            </a:xfrm>
            <a:custGeom>
              <a:avLst/>
              <a:gdLst/>
              <a:ahLst/>
              <a:cxnLst/>
              <a:rect l="l" t="t" r="r" b="b"/>
              <a:pathLst>
                <a:path w="1685504" h="272213">
                  <a:moveTo>
                    <a:pt x="0" y="0"/>
                  </a:moveTo>
                  <a:lnTo>
                    <a:pt x="1685504" y="0"/>
                  </a:lnTo>
                  <a:lnTo>
                    <a:pt x="1685504" y="272213"/>
                  </a:lnTo>
                  <a:lnTo>
                    <a:pt x="0" y="272213"/>
                  </a:lnTo>
                  <a:close/>
                </a:path>
              </a:pathLst>
            </a:custGeom>
            <a:solidFill>
              <a:srgbClr val="FFF7F1"/>
            </a:solidFill>
          </p:spPr>
        </p:sp>
        <p:sp>
          <p:nvSpPr>
            <p:cNvPr id="15" name="TextBox 15"/>
            <p:cNvSpPr txBox="1"/>
            <p:nvPr/>
          </p:nvSpPr>
          <p:spPr>
            <a:xfrm>
              <a:off x="0" y="-47625"/>
              <a:ext cx="1685504" cy="319838"/>
            </a:xfrm>
            <a:prstGeom prst="rect">
              <a:avLst/>
            </a:prstGeom>
          </p:spPr>
          <p:txBody>
            <a:bodyPr lIns="50800" tIns="50800" rIns="50800" bIns="50800" rtlCol="0" anchor="ctr"/>
            <a:lstStyle/>
            <a:p>
              <a:pPr algn="ctr">
                <a:lnSpc>
                  <a:spcPts val="3079"/>
                </a:lnSpc>
              </a:pPr>
              <a:r>
                <a:rPr lang="en-US" sz="2199" spc="-32">
                  <a:solidFill>
                    <a:srgbClr val="000000"/>
                  </a:solidFill>
                  <a:latin typeface="Helvetica World"/>
                  <a:ea typeface="Helvetica World"/>
                  <a:cs typeface="Helvetica World"/>
                  <a:sym typeface="Helvetica World"/>
                </a:rPr>
                <a:t>We will be adjusting the plan to whole group meetings rather than subcommittees (for now)</a:t>
              </a:r>
            </a:p>
          </p:txBody>
        </p:sp>
      </p:grpSp>
      <p:grpSp>
        <p:nvGrpSpPr>
          <p:cNvPr id="16" name="Group 16"/>
          <p:cNvGrpSpPr/>
          <p:nvPr/>
        </p:nvGrpSpPr>
        <p:grpSpPr>
          <a:xfrm>
            <a:off x="10428921" y="7602216"/>
            <a:ext cx="6430937" cy="1656084"/>
            <a:chOff x="0" y="0"/>
            <a:chExt cx="1693745" cy="436170"/>
          </a:xfrm>
        </p:grpSpPr>
        <p:sp>
          <p:nvSpPr>
            <p:cNvPr id="17" name="Freeform 17"/>
            <p:cNvSpPr/>
            <p:nvPr/>
          </p:nvSpPr>
          <p:spPr>
            <a:xfrm>
              <a:off x="0" y="0"/>
              <a:ext cx="1693745" cy="436170"/>
            </a:xfrm>
            <a:custGeom>
              <a:avLst/>
              <a:gdLst/>
              <a:ahLst/>
              <a:cxnLst/>
              <a:rect l="l" t="t" r="r" b="b"/>
              <a:pathLst>
                <a:path w="1693745" h="436170">
                  <a:moveTo>
                    <a:pt x="0" y="0"/>
                  </a:moveTo>
                  <a:lnTo>
                    <a:pt x="1693745" y="0"/>
                  </a:lnTo>
                  <a:lnTo>
                    <a:pt x="1693745" y="436170"/>
                  </a:lnTo>
                  <a:lnTo>
                    <a:pt x="0" y="436170"/>
                  </a:lnTo>
                  <a:close/>
                </a:path>
              </a:pathLst>
            </a:custGeom>
            <a:solidFill>
              <a:srgbClr val="FFF7F1"/>
            </a:solidFill>
          </p:spPr>
        </p:sp>
        <p:sp>
          <p:nvSpPr>
            <p:cNvPr id="18" name="TextBox 18"/>
            <p:cNvSpPr txBox="1"/>
            <p:nvPr/>
          </p:nvSpPr>
          <p:spPr>
            <a:xfrm>
              <a:off x="0" y="-47625"/>
              <a:ext cx="1693745" cy="483795"/>
            </a:xfrm>
            <a:prstGeom prst="rect">
              <a:avLst/>
            </a:prstGeom>
          </p:spPr>
          <p:txBody>
            <a:bodyPr lIns="50800" tIns="50800" rIns="50800" bIns="50800" rtlCol="0" anchor="ctr"/>
            <a:lstStyle/>
            <a:p>
              <a:pPr algn="ctr">
                <a:lnSpc>
                  <a:spcPts val="3079"/>
                </a:lnSpc>
              </a:pPr>
              <a:r>
                <a:rPr lang="en-US" sz="2199" b="1" spc="-32">
                  <a:solidFill>
                    <a:srgbClr val="000000"/>
                  </a:solidFill>
                  <a:latin typeface="Helvetica World Bold"/>
                  <a:ea typeface="Helvetica World Bold"/>
                  <a:cs typeface="Helvetica World Bold"/>
                  <a:sym typeface="Helvetica World Bold"/>
                </a:rPr>
                <a:t>Proposed next date is Tuesday, May 27th, </a:t>
              </a:r>
            </a:p>
            <a:p>
              <a:pPr algn="ctr">
                <a:lnSpc>
                  <a:spcPts val="3079"/>
                </a:lnSpc>
              </a:pPr>
              <a:r>
                <a:rPr lang="en-US" sz="2199" b="1" spc="-32">
                  <a:solidFill>
                    <a:srgbClr val="000000"/>
                  </a:solidFill>
                  <a:latin typeface="Helvetica World Bold"/>
                  <a:ea typeface="Helvetica World Bold"/>
                  <a:cs typeface="Helvetica World Bold"/>
                  <a:sym typeface="Helvetica World Bold"/>
                </a:rPr>
                <a:t>12-2pm EST</a:t>
              </a:r>
            </a:p>
          </p:txBody>
        </p:sp>
      </p:grpSp>
      <p:grpSp>
        <p:nvGrpSpPr>
          <p:cNvPr id="19" name="Group 19"/>
          <p:cNvGrpSpPr/>
          <p:nvPr/>
        </p:nvGrpSpPr>
        <p:grpSpPr>
          <a:xfrm>
            <a:off x="10861035" y="4781239"/>
            <a:ext cx="5535419" cy="1369938"/>
            <a:chOff x="0" y="0"/>
            <a:chExt cx="1457888" cy="360807"/>
          </a:xfrm>
        </p:grpSpPr>
        <p:sp>
          <p:nvSpPr>
            <p:cNvPr id="20" name="Freeform 20"/>
            <p:cNvSpPr/>
            <p:nvPr/>
          </p:nvSpPr>
          <p:spPr>
            <a:xfrm>
              <a:off x="0" y="0"/>
              <a:ext cx="1457888" cy="360807"/>
            </a:xfrm>
            <a:custGeom>
              <a:avLst/>
              <a:gdLst/>
              <a:ahLst/>
              <a:cxnLst/>
              <a:rect l="l" t="t" r="r" b="b"/>
              <a:pathLst>
                <a:path w="1457888" h="360807">
                  <a:moveTo>
                    <a:pt x="0" y="0"/>
                  </a:moveTo>
                  <a:lnTo>
                    <a:pt x="1457888" y="0"/>
                  </a:lnTo>
                  <a:lnTo>
                    <a:pt x="1457888" y="360807"/>
                  </a:lnTo>
                  <a:lnTo>
                    <a:pt x="0" y="360807"/>
                  </a:lnTo>
                  <a:close/>
                </a:path>
              </a:pathLst>
            </a:custGeom>
            <a:solidFill>
              <a:srgbClr val="FFF7F1"/>
            </a:solidFill>
          </p:spPr>
        </p:sp>
        <p:sp>
          <p:nvSpPr>
            <p:cNvPr id="21" name="TextBox 21"/>
            <p:cNvSpPr txBox="1"/>
            <p:nvPr/>
          </p:nvSpPr>
          <p:spPr>
            <a:xfrm>
              <a:off x="0" y="-47625"/>
              <a:ext cx="1457888" cy="408432"/>
            </a:xfrm>
            <a:prstGeom prst="rect">
              <a:avLst/>
            </a:prstGeom>
          </p:spPr>
          <p:txBody>
            <a:bodyPr lIns="50800" tIns="50800" rIns="50800" bIns="50800" rtlCol="0" anchor="ctr"/>
            <a:lstStyle/>
            <a:p>
              <a:pPr algn="just">
                <a:lnSpc>
                  <a:spcPts val="3079"/>
                </a:lnSpc>
              </a:pPr>
              <a:r>
                <a:rPr lang="en-US" sz="2199" spc="-32">
                  <a:solidFill>
                    <a:srgbClr val="000000"/>
                  </a:solidFill>
                  <a:latin typeface="Helvetica World"/>
                  <a:ea typeface="Helvetica World"/>
                  <a:cs typeface="Helvetica World"/>
                  <a:sym typeface="Helvetica World"/>
                </a:rPr>
                <a:t>Meetings will be held once a month (virtually)</a:t>
              </a:r>
            </a:p>
          </p:txBody>
        </p:sp>
      </p:grpSp>
      <p:sp>
        <p:nvSpPr>
          <p:cNvPr id="22" name="TextBox 22"/>
          <p:cNvSpPr txBox="1"/>
          <p:nvPr/>
        </p:nvSpPr>
        <p:spPr>
          <a:xfrm>
            <a:off x="1028700" y="1514475"/>
            <a:ext cx="8115300" cy="1983240"/>
          </a:xfrm>
          <a:prstGeom prst="rect">
            <a:avLst/>
          </a:prstGeom>
        </p:spPr>
        <p:txBody>
          <a:bodyPr lIns="0" tIns="0" rIns="0" bIns="0" rtlCol="0" anchor="t">
            <a:spAutoFit/>
          </a:bodyPr>
          <a:lstStyle/>
          <a:p>
            <a:pPr algn="l">
              <a:lnSpc>
                <a:spcPts val="14472"/>
              </a:lnSpc>
            </a:pPr>
            <a:r>
              <a:rPr lang="en-US" sz="16261" spc="-569">
                <a:solidFill>
                  <a:srgbClr val="FFF7F1"/>
                </a:solidFill>
                <a:latin typeface="Anton"/>
                <a:ea typeface="Anton"/>
                <a:cs typeface="Anton"/>
                <a:sym typeface="Anton"/>
              </a:rPr>
              <a:t>NEXT STEPS</a:t>
            </a:r>
          </a:p>
        </p:txBody>
      </p:sp>
      <p:sp>
        <p:nvSpPr>
          <p:cNvPr id="23" name="TextBox 23"/>
          <p:cNvSpPr txBox="1"/>
          <p:nvPr/>
        </p:nvSpPr>
        <p:spPr>
          <a:xfrm>
            <a:off x="2766316" y="9434842"/>
            <a:ext cx="3664755" cy="396241"/>
          </a:xfrm>
          <a:prstGeom prst="rect">
            <a:avLst/>
          </a:prstGeom>
        </p:spPr>
        <p:txBody>
          <a:bodyPr lIns="0" tIns="0" rIns="0" bIns="0" rtlCol="0" anchor="t">
            <a:spAutoFit/>
          </a:bodyPr>
          <a:lstStyle/>
          <a:p>
            <a:pPr algn="l">
              <a:lnSpc>
                <a:spcPts val="3359"/>
              </a:lnSpc>
              <a:spcBef>
                <a:spcPct val="0"/>
              </a:spcBef>
            </a:pPr>
            <a:r>
              <a:rPr lang="en-US" sz="2399" spc="-35">
                <a:solidFill>
                  <a:srgbClr val="FFFFFF"/>
                </a:solidFill>
                <a:latin typeface="Helvetica World"/>
                <a:ea typeface="Helvetica World"/>
                <a:cs typeface="Helvetica World"/>
                <a:sym typeface="Helvetica World"/>
              </a:rPr>
              <a:t>zoonomics.org</a:t>
            </a:r>
          </a:p>
        </p:txBody>
      </p:sp>
      <p:sp>
        <p:nvSpPr>
          <p:cNvPr id="24" name="TextBox 24"/>
          <p:cNvSpPr txBox="1"/>
          <p:nvPr/>
        </p:nvSpPr>
        <p:spPr>
          <a:xfrm>
            <a:off x="2766316" y="8692891"/>
            <a:ext cx="4539447" cy="396241"/>
          </a:xfrm>
          <a:prstGeom prst="rect">
            <a:avLst/>
          </a:prstGeom>
        </p:spPr>
        <p:txBody>
          <a:bodyPr lIns="0" tIns="0" rIns="0" bIns="0" rtlCol="0" anchor="t">
            <a:spAutoFit/>
          </a:bodyPr>
          <a:lstStyle/>
          <a:p>
            <a:pPr algn="l">
              <a:lnSpc>
                <a:spcPts val="3359"/>
              </a:lnSpc>
              <a:spcBef>
                <a:spcPct val="0"/>
              </a:spcBef>
            </a:pPr>
            <a:r>
              <a:rPr lang="en-US" sz="2399" spc="-35">
                <a:solidFill>
                  <a:srgbClr val="FFFFFF"/>
                </a:solidFill>
                <a:latin typeface="Helvetica World"/>
                <a:ea typeface="Helvetica World"/>
                <a:cs typeface="Helvetica World"/>
                <a:sym typeface="Helvetica World"/>
              </a:rPr>
              <a:t>zoonomics@zoonewengland.org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0" y="4395834"/>
            <a:ext cx="11422699" cy="1830358"/>
            <a:chOff x="0" y="0"/>
            <a:chExt cx="3008447" cy="482070"/>
          </a:xfrm>
        </p:grpSpPr>
        <p:sp>
          <p:nvSpPr>
            <p:cNvPr id="3" name="Freeform 3"/>
            <p:cNvSpPr/>
            <p:nvPr/>
          </p:nvSpPr>
          <p:spPr>
            <a:xfrm>
              <a:off x="0" y="0"/>
              <a:ext cx="3008448" cy="482070"/>
            </a:xfrm>
            <a:custGeom>
              <a:avLst/>
              <a:gdLst/>
              <a:ahLst/>
              <a:cxnLst/>
              <a:rect l="l" t="t" r="r" b="b"/>
              <a:pathLst>
                <a:path w="3008448" h="482070">
                  <a:moveTo>
                    <a:pt x="0" y="0"/>
                  </a:moveTo>
                  <a:lnTo>
                    <a:pt x="3008448" y="0"/>
                  </a:lnTo>
                  <a:lnTo>
                    <a:pt x="3008448" y="482070"/>
                  </a:lnTo>
                  <a:lnTo>
                    <a:pt x="0" y="482070"/>
                  </a:lnTo>
                  <a:close/>
                </a:path>
              </a:pathLst>
            </a:custGeom>
            <a:solidFill>
              <a:srgbClr val="FFF7F1"/>
            </a:solidFill>
          </p:spPr>
        </p:sp>
        <p:sp>
          <p:nvSpPr>
            <p:cNvPr id="4" name="TextBox 4"/>
            <p:cNvSpPr txBox="1"/>
            <p:nvPr/>
          </p:nvSpPr>
          <p:spPr>
            <a:xfrm>
              <a:off x="0" y="-38100"/>
              <a:ext cx="3008447" cy="52017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376323" y="4060808"/>
            <a:ext cx="670052" cy="67005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34582" y="4119067"/>
            <a:ext cx="553534" cy="5535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39432" y="4229150"/>
            <a:ext cx="343834" cy="295268"/>
          </a:xfrm>
          <a:custGeom>
            <a:avLst/>
            <a:gdLst/>
            <a:ahLst/>
            <a:cxnLst/>
            <a:rect l="l" t="t" r="r" b="b"/>
            <a:pathLst>
              <a:path w="343834" h="295268">
                <a:moveTo>
                  <a:pt x="0" y="0"/>
                </a:moveTo>
                <a:lnTo>
                  <a:pt x="343835" y="0"/>
                </a:lnTo>
                <a:lnTo>
                  <a:pt x="343835" y="295268"/>
                </a:lnTo>
                <a:lnTo>
                  <a:pt x="0" y="295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82525" y="1381125"/>
            <a:ext cx="9127701" cy="1472518"/>
          </a:xfrm>
          <a:prstGeom prst="rect">
            <a:avLst/>
          </a:prstGeom>
        </p:spPr>
        <p:txBody>
          <a:bodyPr lIns="0" tIns="0" rIns="0" bIns="0" rtlCol="0" anchor="t">
            <a:spAutoFit/>
          </a:bodyPr>
          <a:lstStyle/>
          <a:p>
            <a:pPr algn="l">
              <a:lnSpc>
                <a:spcPts val="10678"/>
              </a:lnSpc>
            </a:pPr>
            <a:r>
              <a:rPr lang="en-US" sz="11998" spc="-419">
                <a:solidFill>
                  <a:srgbClr val="FFF7F1"/>
                </a:solidFill>
                <a:latin typeface="Anton"/>
                <a:ea typeface="Anton"/>
                <a:cs typeface="Anton"/>
                <a:sym typeface="Anton"/>
              </a:rPr>
              <a:t>MEETING AGENDA</a:t>
            </a:r>
          </a:p>
        </p:txBody>
      </p:sp>
      <p:sp>
        <p:nvSpPr>
          <p:cNvPr id="13" name="TextBox 13"/>
          <p:cNvSpPr txBox="1"/>
          <p:nvPr/>
        </p:nvSpPr>
        <p:spPr>
          <a:xfrm>
            <a:off x="0" y="5127548"/>
            <a:ext cx="11422699" cy="443196"/>
          </a:xfrm>
          <a:prstGeom prst="rect">
            <a:avLst/>
          </a:prstGeom>
        </p:spPr>
        <p:txBody>
          <a:bodyPr lIns="0" tIns="0" rIns="0" bIns="0" rtlCol="0" anchor="t">
            <a:spAutoFit/>
          </a:bodyPr>
          <a:lstStyle/>
          <a:p>
            <a:pPr algn="ctr">
              <a:lnSpc>
                <a:spcPts val="3330"/>
              </a:lnSpc>
            </a:pPr>
            <a:r>
              <a:rPr lang="en-US" sz="3433" spc="-51">
                <a:solidFill>
                  <a:srgbClr val="303030"/>
                </a:solidFill>
                <a:latin typeface="Anton"/>
                <a:ea typeface="Anton"/>
                <a:cs typeface="Anton"/>
                <a:sym typeface="Anton"/>
              </a:rPr>
              <a:t>APRIL 29TH, 2025</a:t>
            </a:r>
          </a:p>
        </p:txBody>
      </p:sp>
      <p:grpSp>
        <p:nvGrpSpPr>
          <p:cNvPr id="14" name="Group 14"/>
          <p:cNvGrpSpPr/>
          <p:nvPr/>
        </p:nvGrpSpPr>
        <p:grpSpPr>
          <a:xfrm>
            <a:off x="11289951" y="0"/>
            <a:ext cx="6998049" cy="10287000"/>
            <a:chOff x="0" y="0"/>
            <a:chExt cx="1815688" cy="2669027"/>
          </a:xfrm>
        </p:grpSpPr>
        <p:sp>
          <p:nvSpPr>
            <p:cNvPr id="15" name="Freeform 15"/>
            <p:cNvSpPr/>
            <p:nvPr/>
          </p:nvSpPr>
          <p:spPr>
            <a:xfrm>
              <a:off x="0" y="0"/>
              <a:ext cx="1815688" cy="2669027"/>
            </a:xfrm>
            <a:custGeom>
              <a:avLst/>
              <a:gdLst/>
              <a:ahLst/>
              <a:cxnLst/>
              <a:rect l="l" t="t" r="r" b="b"/>
              <a:pathLst>
                <a:path w="1815688" h="2669027">
                  <a:moveTo>
                    <a:pt x="0" y="0"/>
                  </a:moveTo>
                  <a:lnTo>
                    <a:pt x="1815688" y="0"/>
                  </a:lnTo>
                  <a:lnTo>
                    <a:pt x="1815688" y="2669027"/>
                  </a:lnTo>
                  <a:lnTo>
                    <a:pt x="0" y="2669027"/>
                  </a:lnTo>
                  <a:close/>
                </a:path>
              </a:pathLst>
            </a:custGeom>
            <a:blipFill>
              <a:blip r:embed="rId4"/>
              <a:stretch>
                <a:fillRect l="-60449" r="-60449"/>
              </a:stretch>
            </a:blipFill>
          </p:spPr>
        </p:sp>
      </p:grpSp>
      <p:sp>
        <p:nvSpPr>
          <p:cNvPr id="16" name="TextBox 16"/>
          <p:cNvSpPr txBox="1"/>
          <p:nvPr/>
        </p:nvSpPr>
        <p:spPr>
          <a:xfrm>
            <a:off x="4152691" y="6781751"/>
            <a:ext cx="3246437" cy="323215"/>
          </a:xfrm>
          <a:prstGeom prst="rect">
            <a:avLst/>
          </a:prstGeom>
        </p:spPr>
        <p:txBody>
          <a:bodyPr lIns="0" tIns="0" rIns="0" bIns="0" rtlCol="0" anchor="t">
            <a:spAutoFit/>
          </a:bodyPr>
          <a:lstStyle/>
          <a:p>
            <a:pPr algn="ctr">
              <a:lnSpc>
                <a:spcPts val="2659"/>
              </a:lnSpc>
              <a:spcBef>
                <a:spcPct val="0"/>
              </a:spcBef>
            </a:pPr>
            <a:r>
              <a:rPr lang="en-US" sz="1899" spc="-28">
                <a:solidFill>
                  <a:srgbClr val="FFF7F1"/>
                </a:solidFill>
                <a:latin typeface="Helvetica World"/>
                <a:ea typeface="Helvetica World"/>
                <a:cs typeface="Helvetica World"/>
                <a:sym typeface="Helvetica World"/>
              </a:rPr>
              <a:t>Center for Zoonomics Overview</a:t>
            </a:r>
          </a:p>
        </p:txBody>
      </p:sp>
      <p:sp>
        <p:nvSpPr>
          <p:cNvPr id="17" name="TextBox 17"/>
          <p:cNvSpPr txBox="1"/>
          <p:nvPr/>
        </p:nvSpPr>
        <p:spPr>
          <a:xfrm>
            <a:off x="4488289" y="7904432"/>
            <a:ext cx="2575243" cy="323215"/>
          </a:xfrm>
          <a:prstGeom prst="rect">
            <a:avLst/>
          </a:prstGeom>
        </p:spPr>
        <p:txBody>
          <a:bodyPr lIns="0" tIns="0" rIns="0" bIns="0" rtlCol="0" anchor="t">
            <a:spAutoFit/>
          </a:bodyPr>
          <a:lstStyle/>
          <a:p>
            <a:pPr algn="ctr">
              <a:lnSpc>
                <a:spcPts val="2659"/>
              </a:lnSpc>
              <a:spcBef>
                <a:spcPct val="0"/>
              </a:spcBef>
            </a:pPr>
            <a:r>
              <a:rPr lang="en-US" sz="1899" spc="-28">
                <a:solidFill>
                  <a:srgbClr val="FFF7F1"/>
                </a:solidFill>
                <a:latin typeface="Helvetica World"/>
                <a:ea typeface="Helvetica World"/>
                <a:cs typeface="Helvetica World"/>
                <a:sym typeface="Helvetica World"/>
              </a:rPr>
              <a:t>Working Group Overview</a:t>
            </a:r>
          </a:p>
        </p:txBody>
      </p:sp>
      <p:sp>
        <p:nvSpPr>
          <p:cNvPr id="18" name="TextBox 18"/>
          <p:cNvSpPr txBox="1"/>
          <p:nvPr/>
        </p:nvSpPr>
        <p:spPr>
          <a:xfrm>
            <a:off x="4732843" y="7343091"/>
            <a:ext cx="2086134" cy="323215"/>
          </a:xfrm>
          <a:prstGeom prst="rect">
            <a:avLst/>
          </a:prstGeom>
        </p:spPr>
        <p:txBody>
          <a:bodyPr lIns="0" tIns="0" rIns="0" bIns="0" rtlCol="0" anchor="t">
            <a:spAutoFit/>
          </a:bodyPr>
          <a:lstStyle/>
          <a:p>
            <a:pPr algn="ctr">
              <a:lnSpc>
                <a:spcPts val="2659"/>
              </a:lnSpc>
              <a:spcBef>
                <a:spcPct val="0"/>
              </a:spcBef>
            </a:pPr>
            <a:r>
              <a:rPr lang="en-US" sz="1899" spc="-28">
                <a:solidFill>
                  <a:srgbClr val="FFF7F1"/>
                </a:solidFill>
                <a:latin typeface="Helvetica World"/>
                <a:ea typeface="Helvetica World"/>
                <a:cs typeface="Helvetica World"/>
                <a:sym typeface="Helvetica World"/>
              </a:rPr>
              <a:t>Group Introductions </a:t>
            </a:r>
          </a:p>
        </p:txBody>
      </p:sp>
      <p:sp>
        <p:nvSpPr>
          <p:cNvPr id="19" name="TextBox 19"/>
          <p:cNvSpPr txBox="1"/>
          <p:nvPr/>
        </p:nvSpPr>
        <p:spPr>
          <a:xfrm>
            <a:off x="4895324" y="8370522"/>
            <a:ext cx="1761172" cy="323215"/>
          </a:xfrm>
          <a:prstGeom prst="rect">
            <a:avLst/>
          </a:prstGeom>
        </p:spPr>
        <p:txBody>
          <a:bodyPr lIns="0" tIns="0" rIns="0" bIns="0" rtlCol="0" anchor="t">
            <a:spAutoFit/>
          </a:bodyPr>
          <a:lstStyle/>
          <a:p>
            <a:pPr algn="ctr">
              <a:lnSpc>
                <a:spcPts val="2659"/>
              </a:lnSpc>
              <a:spcBef>
                <a:spcPct val="0"/>
              </a:spcBef>
            </a:pPr>
            <a:r>
              <a:rPr lang="en-US" sz="1899" spc="-28">
                <a:solidFill>
                  <a:srgbClr val="FFF7F1"/>
                </a:solidFill>
                <a:latin typeface="Helvetica World"/>
                <a:ea typeface="Helvetica World"/>
                <a:cs typeface="Helvetica World"/>
                <a:sym typeface="Helvetica World"/>
              </a:rPr>
              <a:t>Open Discussion</a:t>
            </a:r>
          </a:p>
        </p:txBody>
      </p:sp>
      <p:sp>
        <p:nvSpPr>
          <p:cNvPr id="20" name="TextBox 20"/>
          <p:cNvSpPr txBox="1"/>
          <p:nvPr/>
        </p:nvSpPr>
        <p:spPr>
          <a:xfrm>
            <a:off x="4128482" y="8836612"/>
            <a:ext cx="3294856" cy="323215"/>
          </a:xfrm>
          <a:prstGeom prst="rect">
            <a:avLst/>
          </a:prstGeom>
        </p:spPr>
        <p:txBody>
          <a:bodyPr lIns="0" tIns="0" rIns="0" bIns="0" rtlCol="0" anchor="t">
            <a:spAutoFit/>
          </a:bodyPr>
          <a:lstStyle/>
          <a:p>
            <a:pPr algn="ctr">
              <a:lnSpc>
                <a:spcPts val="2659"/>
              </a:lnSpc>
              <a:spcBef>
                <a:spcPct val="0"/>
              </a:spcBef>
            </a:pPr>
            <a:r>
              <a:rPr lang="en-US" sz="1899" spc="-28">
                <a:solidFill>
                  <a:srgbClr val="FFF7F1"/>
                </a:solidFill>
                <a:latin typeface="Helvetica World"/>
                <a:ea typeface="Helvetica World"/>
                <a:cs typeface="Helvetica World"/>
                <a:sym typeface="Helvetica World"/>
              </a:rPr>
              <a:t>Next Steps and Future Meetings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3940244" y="7336240"/>
            <a:ext cx="670052" cy="67005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940244" y="5029695"/>
            <a:ext cx="670052" cy="67005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998503" y="5087953"/>
            <a:ext cx="553534" cy="5535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99001" y="8006292"/>
            <a:ext cx="553534" cy="5535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103353" y="5217087"/>
            <a:ext cx="343834" cy="295268"/>
          </a:xfrm>
          <a:custGeom>
            <a:avLst/>
            <a:gdLst/>
            <a:ahLst/>
            <a:cxnLst/>
            <a:rect l="l" t="t" r="r" b="b"/>
            <a:pathLst>
              <a:path w="343834" h="295268">
                <a:moveTo>
                  <a:pt x="0" y="0"/>
                </a:moveTo>
                <a:lnTo>
                  <a:pt x="343835" y="0"/>
                </a:lnTo>
                <a:lnTo>
                  <a:pt x="343835" y="295267"/>
                </a:lnTo>
                <a:lnTo>
                  <a:pt x="0" y="295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826856" y="5658365"/>
            <a:ext cx="2753132" cy="2753132"/>
            <a:chOff x="0" y="0"/>
            <a:chExt cx="812800" cy="812800"/>
          </a:xfrm>
        </p:grpSpPr>
        <p:sp>
          <p:nvSpPr>
            <p:cNvPr id="16" name="Freeform 16"/>
            <p:cNvSpPr/>
            <p:nvPr/>
          </p:nvSpPr>
          <p:spPr>
            <a:xfrm>
              <a:off x="0" y="0"/>
              <a:ext cx="812800" cy="812800"/>
            </a:xfrm>
            <a:custGeom>
              <a:avLst/>
              <a:gdLst/>
              <a:ahLst/>
              <a:cxnLst/>
              <a:rect l="l" t="t" r="r" b="b"/>
              <a:pathLst>
                <a:path w="812800" h="812800">
                  <a:moveTo>
                    <a:pt x="64677" y="0"/>
                  </a:moveTo>
                  <a:lnTo>
                    <a:pt x="748123" y="0"/>
                  </a:lnTo>
                  <a:cubicBezTo>
                    <a:pt x="783843" y="0"/>
                    <a:pt x="812800" y="28957"/>
                    <a:pt x="812800" y="64677"/>
                  </a:cubicBezTo>
                  <a:lnTo>
                    <a:pt x="812800" y="748123"/>
                  </a:lnTo>
                  <a:cubicBezTo>
                    <a:pt x="812800" y="783843"/>
                    <a:pt x="783843" y="812800"/>
                    <a:pt x="748123" y="812800"/>
                  </a:cubicBezTo>
                  <a:lnTo>
                    <a:pt x="64677" y="812800"/>
                  </a:lnTo>
                  <a:cubicBezTo>
                    <a:pt x="28957" y="812800"/>
                    <a:pt x="0" y="783843"/>
                    <a:pt x="0" y="748123"/>
                  </a:cubicBezTo>
                  <a:lnTo>
                    <a:pt x="0" y="64677"/>
                  </a:lnTo>
                  <a:cubicBezTo>
                    <a:pt x="0" y="28957"/>
                    <a:pt x="28957" y="0"/>
                    <a:pt x="64677" y="0"/>
                  </a:cubicBezTo>
                  <a:close/>
                </a:path>
              </a:pathLst>
            </a:custGeom>
            <a:blipFill>
              <a:blip r:embed="rId4"/>
              <a:stretch>
                <a:fillRect t="-4000" b="-4000"/>
              </a:stretch>
            </a:blipFill>
          </p:spPr>
        </p:sp>
      </p:grpSp>
      <p:grpSp>
        <p:nvGrpSpPr>
          <p:cNvPr id="17" name="Group 17"/>
          <p:cNvGrpSpPr/>
          <p:nvPr/>
        </p:nvGrpSpPr>
        <p:grpSpPr>
          <a:xfrm>
            <a:off x="14814526" y="5658365"/>
            <a:ext cx="2753132" cy="2753132"/>
            <a:chOff x="0" y="0"/>
            <a:chExt cx="812800" cy="812800"/>
          </a:xfrm>
        </p:grpSpPr>
        <p:sp>
          <p:nvSpPr>
            <p:cNvPr id="18" name="Freeform 18"/>
            <p:cNvSpPr/>
            <p:nvPr/>
          </p:nvSpPr>
          <p:spPr>
            <a:xfrm>
              <a:off x="0" y="0"/>
              <a:ext cx="812800" cy="812800"/>
            </a:xfrm>
            <a:custGeom>
              <a:avLst/>
              <a:gdLst/>
              <a:ahLst/>
              <a:cxnLst/>
              <a:rect l="l" t="t" r="r" b="b"/>
              <a:pathLst>
                <a:path w="812800" h="812800">
                  <a:moveTo>
                    <a:pt x="64677" y="0"/>
                  </a:moveTo>
                  <a:lnTo>
                    <a:pt x="748123" y="0"/>
                  </a:lnTo>
                  <a:cubicBezTo>
                    <a:pt x="783843" y="0"/>
                    <a:pt x="812800" y="28957"/>
                    <a:pt x="812800" y="64677"/>
                  </a:cubicBezTo>
                  <a:lnTo>
                    <a:pt x="812800" y="748123"/>
                  </a:lnTo>
                  <a:cubicBezTo>
                    <a:pt x="812800" y="783843"/>
                    <a:pt x="783843" y="812800"/>
                    <a:pt x="748123" y="812800"/>
                  </a:cubicBezTo>
                  <a:lnTo>
                    <a:pt x="64677" y="812800"/>
                  </a:lnTo>
                  <a:cubicBezTo>
                    <a:pt x="28957" y="812800"/>
                    <a:pt x="0" y="783843"/>
                    <a:pt x="0" y="748123"/>
                  </a:cubicBezTo>
                  <a:lnTo>
                    <a:pt x="0" y="64677"/>
                  </a:lnTo>
                  <a:cubicBezTo>
                    <a:pt x="0" y="28957"/>
                    <a:pt x="28957" y="0"/>
                    <a:pt x="64677" y="0"/>
                  </a:cubicBezTo>
                  <a:close/>
                </a:path>
              </a:pathLst>
            </a:custGeom>
            <a:blipFill>
              <a:blip r:embed="rId5"/>
              <a:stretch>
                <a:fillRect t="-12059" b="-12059"/>
              </a:stretch>
            </a:blipFill>
          </p:spPr>
        </p:sp>
      </p:grpSp>
      <p:grpSp>
        <p:nvGrpSpPr>
          <p:cNvPr id="19" name="Group 19"/>
          <p:cNvGrpSpPr/>
          <p:nvPr/>
        </p:nvGrpSpPr>
        <p:grpSpPr>
          <a:xfrm>
            <a:off x="0" y="0"/>
            <a:ext cx="18288000" cy="4111661"/>
            <a:chOff x="0" y="0"/>
            <a:chExt cx="10758476" cy="2418811"/>
          </a:xfrm>
        </p:grpSpPr>
        <p:sp>
          <p:nvSpPr>
            <p:cNvPr id="20" name="Freeform 20"/>
            <p:cNvSpPr/>
            <p:nvPr/>
          </p:nvSpPr>
          <p:spPr>
            <a:xfrm>
              <a:off x="0" y="0"/>
              <a:ext cx="10758477" cy="2418811"/>
            </a:xfrm>
            <a:custGeom>
              <a:avLst/>
              <a:gdLst/>
              <a:ahLst/>
              <a:cxnLst/>
              <a:rect l="l" t="t" r="r" b="b"/>
              <a:pathLst>
                <a:path w="10758477" h="2418811">
                  <a:moveTo>
                    <a:pt x="10758477" y="0"/>
                  </a:moveTo>
                  <a:lnTo>
                    <a:pt x="10758477" y="2418811"/>
                  </a:lnTo>
                  <a:lnTo>
                    <a:pt x="0" y="2418811"/>
                  </a:lnTo>
                  <a:lnTo>
                    <a:pt x="1639452" y="0"/>
                  </a:lnTo>
                  <a:lnTo>
                    <a:pt x="10758477" y="0"/>
                  </a:lnTo>
                  <a:close/>
                </a:path>
              </a:pathLst>
            </a:custGeom>
            <a:blipFill>
              <a:blip r:embed="rId6"/>
              <a:stretch>
                <a:fillRect t="-2161" b="-2160"/>
              </a:stretch>
            </a:blipFill>
          </p:spPr>
        </p:sp>
      </p:grpSp>
      <p:sp>
        <p:nvSpPr>
          <p:cNvPr id="21" name="TextBox 21"/>
          <p:cNvSpPr txBox="1"/>
          <p:nvPr/>
        </p:nvSpPr>
        <p:spPr>
          <a:xfrm>
            <a:off x="12483483" y="2334519"/>
            <a:ext cx="5804517" cy="1777142"/>
          </a:xfrm>
          <a:prstGeom prst="rect">
            <a:avLst/>
          </a:prstGeom>
        </p:spPr>
        <p:txBody>
          <a:bodyPr lIns="0" tIns="0" rIns="0" bIns="0" rtlCol="0" anchor="t">
            <a:spAutoFit/>
          </a:bodyPr>
          <a:lstStyle/>
          <a:p>
            <a:pPr algn="l">
              <a:lnSpc>
                <a:spcPts val="4564"/>
              </a:lnSpc>
            </a:pPr>
            <a:r>
              <a:rPr lang="en-US" sz="5128" spc="-179">
                <a:solidFill>
                  <a:srgbClr val="FFFFFF"/>
                </a:solidFill>
                <a:latin typeface="Anton"/>
                <a:ea typeface="Anton"/>
                <a:cs typeface="Anton"/>
                <a:sym typeface="Anton"/>
              </a:rPr>
              <a:t>HOW DID THE CENTER FOR ZOONOMICS COME TO EXIST?</a:t>
            </a:r>
          </a:p>
        </p:txBody>
      </p:sp>
      <p:sp>
        <p:nvSpPr>
          <p:cNvPr id="22" name="TextBox 22"/>
          <p:cNvSpPr txBox="1"/>
          <p:nvPr/>
        </p:nvSpPr>
        <p:spPr>
          <a:xfrm>
            <a:off x="4995512" y="7797284"/>
            <a:ext cx="8866180" cy="2588511"/>
          </a:xfrm>
          <a:prstGeom prst="rect">
            <a:avLst/>
          </a:prstGeom>
        </p:spPr>
        <p:txBody>
          <a:bodyPr lIns="0" tIns="0" rIns="0" bIns="0" rtlCol="0" anchor="t">
            <a:spAutoFit/>
          </a:bodyPr>
          <a:lstStyle/>
          <a:p>
            <a:pPr algn="l">
              <a:lnSpc>
                <a:spcPts val="2576"/>
              </a:lnSpc>
            </a:pPr>
            <a:r>
              <a:rPr lang="en-US" sz="2147" spc="-32">
                <a:solidFill>
                  <a:srgbClr val="FFF7F1"/>
                </a:solidFill>
                <a:latin typeface="Helvetica World"/>
                <a:ea typeface="Helvetica World"/>
                <a:cs typeface="Helvetica World"/>
                <a:sym typeface="Helvetica World"/>
              </a:rPr>
              <a:t>Identified several barriers blocking efficient, population-wide research:</a:t>
            </a:r>
          </a:p>
          <a:p>
            <a:pPr algn="l">
              <a:lnSpc>
                <a:spcPts val="2576"/>
              </a:lnSpc>
            </a:pPr>
            <a:endParaRPr lang="en-US" sz="2147" spc="-32">
              <a:solidFill>
                <a:srgbClr val="FFF7F1"/>
              </a:solidFill>
              <a:latin typeface="Helvetica World"/>
              <a:ea typeface="Helvetica World"/>
              <a:cs typeface="Helvetica World"/>
              <a:sym typeface="Helvetica World"/>
            </a:endParaRPr>
          </a:p>
          <a:p>
            <a:pPr marL="463602" lvl="1" indent="-231801" algn="l">
              <a:lnSpc>
                <a:spcPts val="3220"/>
              </a:lnSpc>
              <a:buFont typeface="Arial"/>
              <a:buChar char="•"/>
            </a:pPr>
            <a:r>
              <a:rPr lang="en-US" sz="2147" spc="-32">
                <a:solidFill>
                  <a:srgbClr val="FFF7F1"/>
                </a:solidFill>
                <a:latin typeface="Helvetica World"/>
                <a:ea typeface="Helvetica World"/>
                <a:cs typeface="Helvetica World"/>
                <a:sym typeface="Helvetica World"/>
              </a:rPr>
              <a:t>Inconsistent metadata entry</a:t>
            </a:r>
          </a:p>
          <a:p>
            <a:pPr marL="463602" lvl="1" indent="-231801" algn="l">
              <a:lnSpc>
                <a:spcPts val="3220"/>
              </a:lnSpc>
              <a:buFont typeface="Arial"/>
              <a:buChar char="•"/>
            </a:pPr>
            <a:r>
              <a:rPr lang="en-US" sz="2147" spc="-32">
                <a:solidFill>
                  <a:srgbClr val="FFF7F1"/>
                </a:solidFill>
                <a:latin typeface="Helvetica World"/>
                <a:ea typeface="Helvetica World"/>
                <a:cs typeface="Helvetica World"/>
                <a:sym typeface="Helvetica World"/>
              </a:rPr>
              <a:t>Lack of communication network between zoos and health genetics communities</a:t>
            </a:r>
          </a:p>
          <a:p>
            <a:pPr marL="463602" lvl="1" indent="-231801" algn="l">
              <a:lnSpc>
                <a:spcPts val="3220"/>
              </a:lnSpc>
              <a:buFont typeface="Arial"/>
              <a:buChar char="•"/>
            </a:pPr>
            <a:r>
              <a:rPr lang="en-US" sz="2147" spc="-32">
                <a:solidFill>
                  <a:srgbClr val="FFF7F1"/>
                </a:solidFill>
                <a:latin typeface="Helvetica World"/>
                <a:ea typeface="Helvetica World"/>
                <a:cs typeface="Helvetica World"/>
                <a:sym typeface="Helvetica World"/>
              </a:rPr>
              <a:t>Redundant approval processes for sample use</a:t>
            </a:r>
          </a:p>
          <a:p>
            <a:pPr algn="l">
              <a:lnSpc>
                <a:spcPts val="2576"/>
              </a:lnSpc>
            </a:pPr>
            <a:endParaRPr lang="en-US" sz="2147" spc="-32">
              <a:solidFill>
                <a:srgbClr val="FFF7F1"/>
              </a:solidFill>
              <a:latin typeface="Helvetica World"/>
              <a:ea typeface="Helvetica World"/>
              <a:cs typeface="Helvetica World"/>
              <a:sym typeface="Helvetica World"/>
            </a:endParaRPr>
          </a:p>
        </p:txBody>
      </p:sp>
      <p:sp>
        <p:nvSpPr>
          <p:cNvPr id="23" name="TextBox 23"/>
          <p:cNvSpPr txBox="1"/>
          <p:nvPr/>
        </p:nvSpPr>
        <p:spPr>
          <a:xfrm>
            <a:off x="4995512" y="7331430"/>
            <a:ext cx="6805664" cy="379273"/>
          </a:xfrm>
          <a:prstGeom prst="rect">
            <a:avLst/>
          </a:prstGeom>
        </p:spPr>
        <p:txBody>
          <a:bodyPr lIns="0" tIns="0" rIns="0" bIns="0" rtlCol="0" anchor="t">
            <a:spAutoFit/>
          </a:bodyPr>
          <a:lstStyle/>
          <a:p>
            <a:pPr algn="l">
              <a:lnSpc>
                <a:spcPts val="2599"/>
              </a:lnSpc>
            </a:pPr>
            <a:r>
              <a:rPr lang="en-US" sz="2679" b="1" spc="-40">
                <a:solidFill>
                  <a:srgbClr val="FFF7F1"/>
                </a:solidFill>
                <a:latin typeface="Helvetica World Bold"/>
                <a:ea typeface="Helvetica World Bold"/>
                <a:cs typeface="Helvetica World Bold"/>
                <a:sym typeface="Helvetica World Bold"/>
              </a:rPr>
              <a:t>Recognized a Need for United Endeavor </a:t>
            </a:r>
          </a:p>
        </p:txBody>
      </p:sp>
      <p:sp>
        <p:nvSpPr>
          <p:cNvPr id="24" name="TextBox 24"/>
          <p:cNvSpPr txBox="1"/>
          <p:nvPr/>
        </p:nvSpPr>
        <p:spPr>
          <a:xfrm>
            <a:off x="4970554" y="5658365"/>
            <a:ext cx="9349941" cy="1023101"/>
          </a:xfrm>
          <a:prstGeom prst="rect">
            <a:avLst/>
          </a:prstGeom>
        </p:spPr>
        <p:txBody>
          <a:bodyPr lIns="0" tIns="0" rIns="0" bIns="0" rtlCol="0" anchor="t">
            <a:spAutoFit/>
          </a:bodyPr>
          <a:lstStyle/>
          <a:p>
            <a:pPr>
              <a:lnSpc>
                <a:spcPts val="2664"/>
              </a:lnSpc>
            </a:pPr>
            <a:r>
              <a:rPr lang="en-US" sz="2200" spc="-33" dirty="0">
                <a:solidFill>
                  <a:srgbClr val="FFF7F1"/>
                </a:solidFill>
                <a:latin typeface="Helvetica World"/>
                <a:ea typeface="Helvetica World"/>
                <a:cs typeface="Helvetica World"/>
                <a:sym typeface="Helvetica World"/>
              </a:rPr>
              <a:t>Dr. Eric Baitchman (Zoo New England) and Dr. Elinor Karlsson (Broad Institute) began investigating potential genetic causes of heart disease in both meerkats and gorillas managed in human care. </a:t>
            </a:r>
          </a:p>
        </p:txBody>
      </p:sp>
      <p:sp>
        <p:nvSpPr>
          <p:cNvPr id="25" name="TextBox 25"/>
          <p:cNvSpPr txBox="1"/>
          <p:nvPr/>
        </p:nvSpPr>
        <p:spPr>
          <a:xfrm>
            <a:off x="4995512" y="4865129"/>
            <a:ext cx="8172033" cy="499591"/>
          </a:xfrm>
          <a:prstGeom prst="rect">
            <a:avLst/>
          </a:prstGeom>
        </p:spPr>
        <p:txBody>
          <a:bodyPr lIns="0" tIns="0" rIns="0" bIns="0" rtlCol="0" anchor="t">
            <a:spAutoFit/>
          </a:bodyPr>
          <a:lstStyle/>
          <a:p>
            <a:pPr algn="l">
              <a:lnSpc>
                <a:spcPts val="3753"/>
              </a:lnSpc>
            </a:pPr>
            <a:r>
              <a:rPr lang="en-US" sz="2681" b="1" spc="-40">
                <a:solidFill>
                  <a:srgbClr val="FFF7F1"/>
                </a:solidFill>
                <a:latin typeface="Helvetica World Bold"/>
                <a:ea typeface="Helvetica World Bold"/>
                <a:cs typeface="Helvetica World Bold"/>
                <a:sym typeface="Helvetica World Bold"/>
              </a:rPr>
              <a:t>Collaboration with Broad Institute of MIT &amp; Harvard</a:t>
            </a:r>
          </a:p>
        </p:txBody>
      </p:sp>
      <p:grpSp>
        <p:nvGrpSpPr>
          <p:cNvPr id="26" name="Group 26"/>
          <p:cNvGrpSpPr/>
          <p:nvPr/>
        </p:nvGrpSpPr>
        <p:grpSpPr>
          <a:xfrm>
            <a:off x="3998503" y="7394498"/>
            <a:ext cx="553534" cy="55353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4126777" y="7511289"/>
            <a:ext cx="321945" cy="276470"/>
          </a:xfrm>
          <a:custGeom>
            <a:avLst/>
            <a:gdLst/>
            <a:ahLst/>
            <a:cxnLst/>
            <a:rect l="l" t="t" r="r" b="b"/>
            <a:pathLst>
              <a:path w="321945" h="276470">
                <a:moveTo>
                  <a:pt x="0" y="0"/>
                </a:moveTo>
                <a:lnTo>
                  <a:pt x="321945" y="0"/>
                </a:lnTo>
                <a:lnTo>
                  <a:pt x="321945" y="276470"/>
                </a:lnTo>
                <a:lnTo>
                  <a:pt x="0" y="27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A5E52"/>
        </a:solidFill>
        <a:effectLst/>
      </p:bgPr>
    </p:bg>
    <p:spTree>
      <p:nvGrpSpPr>
        <p:cNvPr id="1" name=""/>
        <p:cNvGrpSpPr/>
        <p:nvPr/>
      </p:nvGrpSpPr>
      <p:grpSpPr>
        <a:xfrm>
          <a:off x="0" y="0"/>
          <a:ext cx="0" cy="0"/>
          <a:chOff x="0" y="0"/>
          <a:chExt cx="0" cy="0"/>
        </a:xfrm>
      </p:grpSpPr>
      <p:sp>
        <p:nvSpPr>
          <p:cNvPr id="2" name="Freeform 2"/>
          <p:cNvSpPr/>
          <p:nvPr/>
        </p:nvSpPr>
        <p:spPr>
          <a:xfrm>
            <a:off x="502576" y="265370"/>
            <a:ext cx="8641424" cy="3001983"/>
          </a:xfrm>
          <a:custGeom>
            <a:avLst/>
            <a:gdLst/>
            <a:ahLst/>
            <a:cxnLst/>
            <a:rect l="l" t="t" r="r" b="b"/>
            <a:pathLst>
              <a:path w="8641424" h="3001983">
                <a:moveTo>
                  <a:pt x="0" y="0"/>
                </a:moveTo>
                <a:lnTo>
                  <a:pt x="8641424" y="0"/>
                </a:lnTo>
                <a:lnTo>
                  <a:pt x="8641424" y="3001984"/>
                </a:lnTo>
                <a:lnTo>
                  <a:pt x="0" y="3001984"/>
                </a:lnTo>
                <a:lnTo>
                  <a:pt x="0" y="0"/>
                </a:lnTo>
                <a:close/>
              </a:path>
            </a:pathLst>
          </a:custGeom>
          <a:blipFill>
            <a:blip r:embed="rId2"/>
            <a:stretch>
              <a:fillRect/>
            </a:stretch>
          </a:blipFill>
        </p:spPr>
      </p:sp>
      <p:sp>
        <p:nvSpPr>
          <p:cNvPr id="3" name="Freeform 3"/>
          <p:cNvSpPr/>
          <p:nvPr/>
        </p:nvSpPr>
        <p:spPr>
          <a:xfrm>
            <a:off x="10475468" y="3399011"/>
            <a:ext cx="6933996" cy="5191093"/>
          </a:xfrm>
          <a:custGeom>
            <a:avLst/>
            <a:gdLst/>
            <a:ahLst/>
            <a:cxnLst/>
            <a:rect l="l" t="t" r="r" b="b"/>
            <a:pathLst>
              <a:path w="6933996" h="5191093">
                <a:moveTo>
                  <a:pt x="0" y="0"/>
                </a:moveTo>
                <a:lnTo>
                  <a:pt x="6933996" y="0"/>
                </a:lnTo>
                <a:lnTo>
                  <a:pt x="6933996" y="5191093"/>
                </a:lnTo>
                <a:lnTo>
                  <a:pt x="0" y="5191093"/>
                </a:lnTo>
                <a:lnTo>
                  <a:pt x="0" y="0"/>
                </a:lnTo>
                <a:close/>
              </a:path>
            </a:pathLst>
          </a:custGeom>
          <a:blipFill>
            <a:blip r:embed="rId3"/>
            <a:stretch>
              <a:fillRect/>
            </a:stretch>
          </a:blipFill>
        </p:spPr>
      </p:sp>
      <p:grpSp>
        <p:nvGrpSpPr>
          <p:cNvPr id="4" name="Group 4"/>
          <p:cNvGrpSpPr/>
          <p:nvPr/>
        </p:nvGrpSpPr>
        <p:grpSpPr>
          <a:xfrm>
            <a:off x="10475468" y="2734230"/>
            <a:ext cx="6933996" cy="656410"/>
            <a:chOff x="0" y="0"/>
            <a:chExt cx="1826238" cy="172882"/>
          </a:xfrm>
        </p:grpSpPr>
        <p:sp>
          <p:nvSpPr>
            <p:cNvPr id="5" name="Freeform 5"/>
            <p:cNvSpPr/>
            <p:nvPr/>
          </p:nvSpPr>
          <p:spPr>
            <a:xfrm>
              <a:off x="0" y="0"/>
              <a:ext cx="1826238" cy="172882"/>
            </a:xfrm>
            <a:custGeom>
              <a:avLst/>
              <a:gdLst/>
              <a:ahLst/>
              <a:cxnLst/>
              <a:rect l="l" t="t" r="r" b="b"/>
              <a:pathLst>
                <a:path w="1826238" h="172882">
                  <a:moveTo>
                    <a:pt x="0" y="0"/>
                  </a:moveTo>
                  <a:lnTo>
                    <a:pt x="1826238" y="0"/>
                  </a:lnTo>
                  <a:lnTo>
                    <a:pt x="1826238" y="172882"/>
                  </a:lnTo>
                  <a:lnTo>
                    <a:pt x="0" y="172882"/>
                  </a:lnTo>
                  <a:close/>
                </a:path>
              </a:pathLst>
            </a:custGeom>
            <a:solidFill>
              <a:srgbClr val="FFF7F1"/>
            </a:solidFill>
          </p:spPr>
        </p:sp>
        <p:sp>
          <p:nvSpPr>
            <p:cNvPr id="6" name="TextBox 6"/>
            <p:cNvSpPr txBox="1"/>
            <p:nvPr/>
          </p:nvSpPr>
          <p:spPr>
            <a:xfrm>
              <a:off x="0" y="-38100"/>
              <a:ext cx="1826238" cy="210982"/>
            </a:xfrm>
            <a:prstGeom prst="rect">
              <a:avLst/>
            </a:prstGeom>
          </p:spPr>
          <p:txBody>
            <a:bodyPr lIns="50800" tIns="50800" rIns="50800" bIns="50800" rtlCol="0" anchor="ctr"/>
            <a:lstStyle/>
            <a:p>
              <a:pPr algn="ctr">
                <a:lnSpc>
                  <a:spcPts val="2659"/>
                </a:lnSpc>
                <a:spcBef>
                  <a:spcPct val="0"/>
                </a:spcBef>
              </a:pPr>
              <a:r>
                <a:rPr lang="en-US" sz="1899" spc="-28">
                  <a:solidFill>
                    <a:srgbClr val="000000"/>
                  </a:solidFill>
                  <a:latin typeface="Helvetica World"/>
                  <a:ea typeface="Helvetica World"/>
                  <a:cs typeface="Helvetica World"/>
                  <a:sym typeface="Helvetica World"/>
                </a:rPr>
                <a:t>Planning Workshop in 2021 at the Broad</a:t>
              </a:r>
            </a:p>
          </p:txBody>
        </p:sp>
      </p:grpSp>
      <p:sp>
        <p:nvSpPr>
          <p:cNvPr id="7" name="TextBox 7"/>
          <p:cNvSpPr txBox="1"/>
          <p:nvPr/>
        </p:nvSpPr>
        <p:spPr>
          <a:xfrm>
            <a:off x="2175948" y="3903394"/>
            <a:ext cx="5786456" cy="511016"/>
          </a:xfrm>
          <a:prstGeom prst="rect">
            <a:avLst/>
          </a:prstGeom>
        </p:spPr>
        <p:txBody>
          <a:bodyPr lIns="0" tIns="0" rIns="0" bIns="0" rtlCol="0" anchor="t">
            <a:spAutoFit/>
          </a:bodyPr>
          <a:lstStyle/>
          <a:p>
            <a:pPr algn="l">
              <a:lnSpc>
                <a:spcPts val="3698"/>
              </a:lnSpc>
            </a:pPr>
            <a:r>
              <a:rPr lang="en-US" sz="3082" b="1" spc="-46">
                <a:solidFill>
                  <a:srgbClr val="FFFFFF"/>
                </a:solidFill>
                <a:latin typeface="Helvetica World Bold"/>
                <a:ea typeface="Helvetica World Bold"/>
                <a:cs typeface="Helvetica World Bold"/>
                <a:sym typeface="Helvetica World Bold"/>
              </a:rPr>
              <a:t>Founded in 2021</a:t>
            </a:r>
          </a:p>
        </p:txBody>
      </p:sp>
      <p:sp>
        <p:nvSpPr>
          <p:cNvPr id="8" name="TextBox 8"/>
          <p:cNvSpPr txBox="1"/>
          <p:nvPr/>
        </p:nvSpPr>
        <p:spPr>
          <a:xfrm>
            <a:off x="2175948" y="6301818"/>
            <a:ext cx="6314502" cy="511016"/>
          </a:xfrm>
          <a:prstGeom prst="rect">
            <a:avLst/>
          </a:prstGeom>
        </p:spPr>
        <p:txBody>
          <a:bodyPr lIns="0" tIns="0" rIns="0" bIns="0" rtlCol="0" anchor="t">
            <a:spAutoFit/>
          </a:bodyPr>
          <a:lstStyle/>
          <a:p>
            <a:pPr algn="l">
              <a:lnSpc>
                <a:spcPts val="3698"/>
              </a:lnSpc>
            </a:pPr>
            <a:r>
              <a:rPr lang="en-US" sz="3082" b="1" spc="-46">
                <a:solidFill>
                  <a:srgbClr val="FFFFFF"/>
                </a:solidFill>
                <a:latin typeface="Helvetica World Bold"/>
                <a:ea typeface="Helvetica World Bold"/>
                <a:cs typeface="Helvetica World Bold"/>
                <a:sym typeface="Helvetica World Bold"/>
              </a:rPr>
              <a:t>Collaborative Research Initiative</a:t>
            </a:r>
          </a:p>
        </p:txBody>
      </p:sp>
      <p:grpSp>
        <p:nvGrpSpPr>
          <p:cNvPr id="9" name="Group 9"/>
          <p:cNvGrpSpPr/>
          <p:nvPr/>
        </p:nvGrpSpPr>
        <p:grpSpPr>
          <a:xfrm>
            <a:off x="1295180" y="3975879"/>
            <a:ext cx="670052" cy="67005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5180" y="6419550"/>
            <a:ext cx="670052" cy="6700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53439" y="4034138"/>
            <a:ext cx="553534" cy="5535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53439" y="6477808"/>
            <a:ext cx="553534" cy="55353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458289" y="6606942"/>
            <a:ext cx="343834" cy="295268"/>
          </a:xfrm>
          <a:custGeom>
            <a:avLst/>
            <a:gdLst/>
            <a:ahLst/>
            <a:cxnLst/>
            <a:rect l="l" t="t" r="r" b="b"/>
            <a:pathLst>
              <a:path w="343834" h="295268">
                <a:moveTo>
                  <a:pt x="0" y="0"/>
                </a:moveTo>
                <a:lnTo>
                  <a:pt x="343834" y="0"/>
                </a:lnTo>
                <a:lnTo>
                  <a:pt x="343834" y="295267"/>
                </a:lnTo>
                <a:lnTo>
                  <a:pt x="0" y="295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2175948" y="4375514"/>
            <a:ext cx="7243417" cy="1167756"/>
          </a:xfrm>
          <a:prstGeom prst="rect">
            <a:avLst/>
          </a:prstGeom>
        </p:spPr>
        <p:txBody>
          <a:bodyPr lIns="0" tIns="0" rIns="0" bIns="0" rtlCol="0" anchor="t">
            <a:spAutoFit/>
          </a:bodyPr>
          <a:lstStyle/>
          <a:p>
            <a:pPr>
              <a:lnSpc>
                <a:spcPts val="3113"/>
              </a:lnSpc>
              <a:spcBef>
                <a:spcPct val="0"/>
              </a:spcBef>
            </a:pPr>
            <a:r>
              <a:rPr lang="en-US" sz="2200" spc="-33" dirty="0">
                <a:solidFill>
                  <a:srgbClr val="FFFFFF"/>
                </a:solidFill>
                <a:latin typeface="Helvetica World"/>
                <a:ea typeface="+mn-lt"/>
                <a:cs typeface="+mn-lt"/>
              </a:rPr>
              <a:t>Aim to address barriers to performing genetic health studies on animal populations under the care of AZA-accredited zoos</a:t>
            </a:r>
            <a:endParaRPr lang="en-US">
              <a:latin typeface="Helvetica World"/>
              <a:ea typeface="Helvetica World"/>
              <a:cs typeface="Helvetica World"/>
            </a:endParaRPr>
          </a:p>
        </p:txBody>
      </p:sp>
      <p:sp>
        <p:nvSpPr>
          <p:cNvPr id="23" name="TextBox 23"/>
          <p:cNvSpPr txBox="1"/>
          <p:nvPr/>
        </p:nvSpPr>
        <p:spPr>
          <a:xfrm>
            <a:off x="2175948" y="6854584"/>
            <a:ext cx="6968052" cy="1523174"/>
          </a:xfrm>
          <a:prstGeom prst="rect">
            <a:avLst/>
          </a:prstGeom>
        </p:spPr>
        <p:txBody>
          <a:bodyPr lIns="0" tIns="0" rIns="0" bIns="0" rtlCol="0" anchor="t">
            <a:spAutoFit/>
          </a:bodyPr>
          <a:lstStyle/>
          <a:p>
            <a:pPr algn="l">
              <a:lnSpc>
                <a:spcPts val="3079"/>
              </a:lnSpc>
              <a:spcBef>
                <a:spcPct val="0"/>
              </a:spcBef>
            </a:pPr>
            <a:r>
              <a:rPr lang="en-US" sz="2150" spc="-32" dirty="0">
                <a:solidFill>
                  <a:srgbClr val="FFFFFF"/>
                </a:solidFill>
                <a:latin typeface="Helvetica World"/>
                <a:ea typeface="Helvetica World"/>
                <a:cs typeface="Helvetica World"/>
                <a:sym typeface="Helvetica World"/>
              </a:rPr>
              <a:t>Based at Zoo New England in partnership with the Broad Institute of MIT and Harvard and representatives from various AZA facilities and human medicine</a:t>
            </a:r>
          </a:p>
          <a:p>
            <a:pPr algn="ctr">
              <a:lnSpc>
                <a:spcPts val="2659"/>
              </a:lnSpc>
              <a:spcBef>
                <a:spcPct val="0"/>
              </a:spcBef>
            </a:pPr>
            <a:endParaRPr lang="en-US" sz="2199" spc="-32">
              <a:solidFill>
                <a:srgbClr val="FFFFFF"/>
              </a:solidFill>
              <a:latin typeface="Helvetica World"/>
              <a:ea typeface="Helvetica World"/>
              <a:cs typeface="Helvetica World"/>
              <a:sym typeface="Helvetica World"/>
            </a:endParaRPr>
          </a:p>
        </p:txBody>
      </p:sp>
      <p:sp>
        <p:nvSpPr>
          <p:cNvPr id="24" name="Freeform 24"/>
          <p:cNvSpPr/>
          <p:nvPr/>
        </p:nvSpPr>
        <p:spPr>
          <a:xfrm>
            <a:off x="1458289" y="4163271"/>
            <a:ext cx="343834" cy="295268"/>
          </a:xfrm>
          <a:custGeom>
            <a:avLst/>
            <a:gdLst/>
            <a:ahLst/>
            <a:cxnLst/>
            <a:rect l="l" t="t" r="r" b="b"/>
            <a:pathLst>
              <a:path w="343834" h="295268">
                <a:moveTo>
                  <a:pt x="0" y="0"/>
                </a:moveTo>
                <a:lnTo>
                  <a:pt x="343834" y="0"/>
                </a:lnTo>
                <a:lnTo>
                  <a:pt x="343834" y="295268"/>
                </a:lnTo>
                <a:lnTo>
                  <a:pt x="0" y="295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grpSp>
        <p:nvGrpSpPr>
          <p:cNvPr id="2" name="Group 2"/>
          <p:cNvGrpSpPr/>
          <p:nvPr/>
        </p:nvGrpSpPr>
        <p:grpSpPr>
          <a:xfrm>
            <a:off x="4573124" y="204165"/>
            <a:ext cx="9141752" cy="1064736"/>
            <a:chOff x="0" y="0"/>
            <a:chExt cx="2407704" cy="280424"/>
          </a:xfrm>
        </p:grpSpPr>
        <p:sp>
          <p:nvSpPr>
            <p:cNvPr id="3" name="Freeform 3"/>
            <p:cNvSpPr/>
            <p:nvPr/>
          </p:nvSpPr>
          <p:spPr>
            <a:xfrm>
              <a:off x="0" y="0"/>
              <a:ext cx="2407704" cy="280424"/>
            </a:xfrm>
            <a:custGeom>
              <a:avLst/>
              <a:gdLst/>
              <a:ahLst/>
              <a:cxnLst/>
              <a:rect l="l" t="t" r="r" b="b"/>
              <a:pathLst>
                <a:path w="2407704" h="280424">
                  <a:moveTo>
                    <a:pt x="0" y="0"/>
                  </a:moveTo>
                  <a:lnTo>
                    <a:pt x="2407704" y="0"/>
                  </a:lnTo>
                  <a:lnTo>
                    <a:pt x="2407704" y="280424"/>
                  </a:lnTo>
                  <a:lnTo>
                    <a:pt x="0" y="280424"/>
                  </a:lnTo>
                  <a:close/>
                </a:path>
              </a:pathLst>
            </a:custGeom>
            <a:solidFill>
              <a:srgbClr val="FFF7F1"/>
            </a:solidFill>
          </p:spPr>
        </p:sp>
        <p:sp>
          <p:nvSpPr>
            <p:cNvPr id="4" name="TextBox 4"/>
            <p:cNvSpPr txBox="1"/>
            <p:nvPr/>
          </p:nvSpPr>
          <p:spPr>
            <a:xfrm>
              <a:off x="0" y="-38100"/>
              <a:ext cx="2407704" cy="31852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573124" y="438540"/>
            <a:ext cx="9141752" cy="1304144"/>
          </a:xfrm>
          <a:prstGeom prst="rect">
            <a:avLst/>
          </a:prstGeom>
        </p:spPr>
        <p:txBody>
          <a:bodyPr lIns="0" tIns="0" rIns="0" bIns="0" rtlCol="0" anchor="t">
            <a:spAutoFit/>
          </a:bodyPr>
          <a:lstStyle/>
          <a:p>
            <a:pPr algn="ctr">
              <a:lnSpc>
                <a:spcPts val="5034"/>
              </a:lnSpc>
            </a:pPr>
            <a:r>
              <a:rPr lang="en-US" sz="5190" spc="-77">
                <a:solidFill>
                  <a:srgbClr val="303030"/>
                </a:solidFill>
                <a:latin typeface="Anton"/>
                <a:ea typeface="Anton"/>
                <a:cs typeface="Anton"/>
                <a:sym typeface="Anton"/>
              </a:rPr>
              <a:t>COLLABORATORS</a:t>
            </a:r>
          </a:p>
          <a:p>
            <a:pPr algn="ctr">
              <a:lnSpc>
                <a:spcPts val="5034"/>
              </a:lnSpc>
            </a:pPr>
            <a:endParaRPr lang="en-US" sz="5190" spc="-77">
              <a:solidFill>
                <a:srgbClr val="303030"/>
              </a:solidFill>
              <a:latin typeface="Anton"/>
              <a:ea typeface="Anton"/>
              <a:cs typeface="Anton"/>
              <a:sym typeface="Anton"/>
            </a:endParaRPr>
          </a:p>
        </p:txBody>
      </p:sp>
      <p:sp>
        <p:nvSpPr>
          <p:cNvPr id="6" name="TextBox 6"/>
          <p:cNvSpPr txBox="1"/>
          <p:nvPr/>
        </p:nvSpPr>
        <p:spPr>
          <a:xfrm>
            <a:off x="303091" y="1548856"/>
            <a:ext cx="8540065" cy="8600722"/>
          </a:xfrm>
          <a:prstGeom prst="rect">
            <a:avLst/>
          </a:prstGeom>
        </p:spPr>
        <p:txBody>
          <a:bodyPr lIns="0" tIns="0" rIns="0" bIns="0" rtlCol="0" anchor="t">
            <a:spAutoFit/>
          </a:bodyPr>
          <a:lstStyle/>
          <a:p>
            <a:pPr algn="l">
              <a:lnSpc>
                <a:spcPts val="3379"/>
              </a:lnSpc>
            </a:pPr>
            <a:r>
              <a:rPr lang="en-US" sz="2413" b="1" spc="-36">
                <a:solidFill>
                  <a:srgbClr val="C99356"/>
                </a:solidFill>
                <a:latin typeface="Helvetica World Bold"/>
                <a:ea typeface="Helvetica World Bold"/>
                <a:cs typeface="Helvetica World Bold"/>
                <a:sym typeface="Helvetica World Bold"/>
              </a:rPr>
              <a:t>Eric Baitchman</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Zoo New England</a:t>
            </a:r>
          </a:p>
          <a:p>
            <a:pPr algn="l">
              <a:lnSpc>
                <a:spcPts val="3379"/>
              </a:lnSpc>
            </a:pPr>
            <a:r>
              <a:rPr lang="en-US" sz="2413" b="1" spc="-36">
                <a:solidFill>
                  <a:srgbClr val="C99356"/>
                </a:solidFill>
                <a:latin typeface="Helvetica World Bold"/>
                <a:ea typeface="Helvetica World Bold"/>
                <a:cs typeface="Helvetica World Bold"/>
                <a:sym typeface="Helvetica World Bold"/>
              </a:rPr>
              <a:t>Alexander Brick</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Broad Institute of MIT &amp; Harvard</a:t>
            </a:r>
          </a:p>
          <a:p>
            <a:pPr algn="l">
              <a:lnSpc>
                <a:spcPts val="3379"/>
              </a:lnSpc>
            </a:pPr>
            <a:r>
              <a:rPr lang="en-US" sz="2413" b="1" spc="-36">
                <a:solidFill>
                  <a:srgbClr val="C99356"/>
                </a:solidFill>
                <a:latin typeface="Helvetica World Bold"/>
                <a:ea typeface="Helvetica World Bold"/>
                <a:cs typeface="Helvetica World Bold"/>
                <a:sym typeface="Helvetica World Bold"/>
              </a:rPr>
              <a:t>Marietta Danforth</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Great Ape Heart Project at Detroit Zoo</a:t>
            </a:r>
          </a:p>
          <a:p>
            <a:pPr algn="l">
              <a:lnSpc>
                <a:spcPts val="3379"/>
              </a:lnSpc>
            </a:pPr>
            <a:r>
              <a:rPr lang="en-US" sz="2413" b="1" spc="-36">
                <a:solidFill>
                  <a:srgbClr val="C99356"/>
                </a:solidFill>
                <a:latin typeface="Helvetica World Bold"/>
                <a:ea typeface="Helvetica World Bold"/>
                <a:cs typeface="Helvetica World Bold"/>
                <a:sym typeface="Helvetica World Bold"/>
              </a:rPr>
              <a:t>Gina Ferrie</a:t>
            </a:r>
            <a:r>
              <a:rPr lang="en-US" sz="2413" spc="-36">
                <a:solidFill>
                  <a:srgbClr val="FFFFFF"/>
                </a:solidFill>
                <a:latin typeface="Helvetica World"/>
                <a:ea typeface="Helvetica World"/>
                <a:cs typeface="Helvetica World"/>
                <a:sym typeface="Helvetica World"/>
              </a:rPr>
              <a:t>, Disney’s Animal Kingdom</a:t>
            </a:r>
          </a:p>
          <a:p>
            <a:pPr algn="l">
              <a:lnSpc>
                <a:spcPts val="3379"/>
              </a:lnSpc>
            </a:pPr>
            <a:r>
              <a:rPr lang="en-US" sz="2413" b="1" spc="-36">
                <a:solidFill>
                  <a:srgbClr val="C99356"/>
                </a:solidFill>
                <a:latin typeface="Helvetica World Bold"/>
                <a:ea typeface="Helvetica World Bold"/>
                <a:cs typeface="Helvetica World Bold"/>
                <a:sym typeface="Helvetica World Bold"/>
              </a:rPr>
              <a:t>Robert Fleischer</a:t>
            </a:r>
            <a:r>
              <a:rPr lang="en-US" sz="2413" spc="-36">
                <a:solidFill>
                  <a:srgbClr val="FFFFFF"/>
                </a:solidFill>
                <a:latin typeface="Helvetica World"/>
                <a:ea typeface="Helvetica World"/>
                <a:cs typeface="Helvetica World"/>
                <a:sym typeface="Helvetica World"/>
              </a:rPr>
              <a:t>, Smithsonian National Zoo and Conservation Biology Institute</a:t>
            </a:r>
          </a:p>
          <a:p>
            <a:pPr algn="l">
              <a:lnSpc>
                <a:spcPts val="3379"/>
              </a:lnSpc>
            </a:pPr>
            <a:r>
              <a:rPr lang="en-US" sz="2413" b="1" spc="-36">
                <a:solidFill>
                  <a:srgbClr val="C99356"/>
                </a:solidFill>
                <a:latin typeface="Helvetica World Bold"/>
                <a:ea typeface="Helvetica World Bold"/>
                <a:cs typeface="Helvetica World Bold"/>
                <a:sym typeface="Helvetica World Bold"/>
              </a:rPr>
              <a:t>Michael Garner</a:t>
            </a:r>
            <a:r>
              <a:rPr lang="en-US" sz="2413" spc="-36">
                <a:solidFill>
                  <a:srgbClr val="FFFFFF"/>
                </a:solidFill>
                <a:latin typeface="Helvetica World"/>
                <a:ea typeface="Helvetica World"/>
                <a:cs typeface="Helvetica World"/>
                <a:sym typeface="Helvetica World"/>
              </a:rPr>
              <a:t>, Northwest ZooPath</a:t>
            </a:r>
          </a:p>
          <a:p>
            <a:pPr algn="l">
              <a:lnSpc>
                <a:spcPts val="3379"/>
              </a:lnSpc>
            </a:pPr>
            <a:r>
              <a:rPr lang="en-US" sz="2413" b="1" spc="-36">
                <a:solidFill>
                  <a:srgbClr val="C99356"/>
                </a:solidFill>
                <a:latin typeface="Helvetica World Bold"/>
                <a:ea typeface="Helvetica World Bold"/>
                <a:cs typeface="Helvetica World Bold"/>
                <a:sym typeface="Helvetica World Bold"/>
              </a:rPr>
              <a:t>Diane Genereux</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Broad Institute of MIT &amp; Harvard</a:t>
            </a:r>
          </a:p>
          <a:p>
            <a:pPr algn="l">
              <a:lnSpc>
                <a:spcPts val="3379"/>
              </a:lnSpc>
            </a:pPr>
            <a:r>
              <a:rPr lang="en-US" sz="2413" b="1" spc="-36">
                <a:solidFill>
                  <a:srgbClr val="C99356"/>
                </a:solidFill>
                <a:latin typeface="Helvetica World Bold"/>
                <a:ea typeface="Helvetica World Bold"/>
                <a:cs typeface="Helvetica World Bold"/>
                <a:sym typeface="Helvetica World Bold"/>
              </a:rPr>
              <a:t>Rachel Johnston</a:t>
            </a:r>
            <a:r>
              <a:rPr lang="en-US" sz="2413" spc="-36">
                <a:solidFill>
                  <a:srgbClr val="FFFFFF"/>
                </a:solidFill>
                <a:latin typeface="Helvetica World"/>
                <a:ea typeface="Helvetica World"/>
                <a:cs typeface="Helvetica World"/>
                <a:sym typeface="Helvetica World"/>
              </a:rPr>
              <a:t>, Zoo New England; Broad Institute of MIT &amp;                                               Harvard</a:t>
            </a:r>
          </a:p>
          <a:p>
            <a:pPr algn="l">
              <a:lnSpc>
                <a:spcPts val="3379"/>
              </a:lnSpc>
            </a:pPr>
            <a:r>
              <a:rPr lang="en-US" sz="2413" b="1" spc="-36">
                <a:solidFill>
                  <a:srgbClr val="C99356"/>
                </a:solidFill>
                <a:latin typeface="Helvetica World Bold"/>
                <a:ea typeface="Helvetica World Bold"/>
                <a:cs typeface="Helvetica World Bold"/>
                <a:sym typeface="Helvetica World Bold"/>
              </a:rPr>
              <a:t>Elinor Karlsson</a:t>
            </a:r>
            <a:r>
              <a:rPr lang="en-US" sz="2413" spc="-36">
                <a:solidFill>
                  <a:srgbClr val="C99356"/>
                </a:solidFill>
                <a:latin typeface="Helvetica World"/>
                <a:ea typeface="Helvetica World"/>
                <a:cs typeface="Helvetica World"/>
                <a:sym typeface="Helvetica World"/>
              </a:rPr>
              <a:t>,</a:t>
            </a:r>
            <a:r>
              <a:rPr lang="en-US" sz="2413" spc="-36">
                <a:solidFill>
                  <a:srgbClr val="FFFFFF"/>
                </a:solidFill>
                <a:latin typeface="Helvetica World"/>
                <a:ea typeface="Helvetica World"/>
                <a:cs typeface="Helvetica World"/>
                <a:sym typeface="Helvetica World"/>
              </a:rPr>
              <a:t> Broad Institute of MIT &amp; Harvard; University of                       Massachusetts Medical School</a:t>
            </a:r>
          </a:p>
          <a:p>
            <a:pPr algn="l">
              <a:lnSpc>
                <a:spcPts val="3379"/>
              </a:lnSpc>
            </a:pPr>
            <a:r>
              <a:rPr lang="en-US" sz="2413" b="1" spc="-36">
                <a:solidFill>
                  <a:srgbClr val="C99356"/>
                </a:solidFill>
                <a:latin typeface="Helvetica World Bold"/>
                <a:ea typeface="Helvetica World Bold"/>
                <a:cs typeface="Helvetica World Bold"/>
                <a:sym typeface="Helvetica World Bold"/>
              </a:rPr>
              <a:t>Klaus-Peter Koepfli</a:t>
            </a:r>
            <a:r>
              <a:rPr lang="en-US" sz="2413" spc="-36">
                <a:solidFill>
                  <a:srgbClr val="FFFFFF"/>
                </a:solidFill>
                <a:latin typeface="Helvetica World"/>
                <a:ea typeface="Helvetica World"/>
                <a:cs typeface="Helvetica World"/>
                <a:sym typeface="Helvetica World"/>
              </a:rPr>
              <a:t>, Smithsonian-Mason School of Conservation</a:t>
            </a:r>
          </a:p>
          <a:p>
            <a:pPr algn="l">
              <a:lnSpc>
                <a:spcPts val="3379"/>
              </a:lnSpc>
            </a:pPr>
            <a:r>
              <a:rPr lang="en-US" sz="2413" b="1" spc="-36">
                <a:solidFill>
                  <a:srgbClr val="C99356"/>
                </a:solidFill>
                <a:latin typeface="Helvetica World Bold"/>
                <a:ea typeface="Helvetica World Bold"/>
                <a:cs typeface="Helvetica World Bold"/>
                <a:sym typeface="Helvetica World Bold"/>
              </a:rPr>
              <a:t>Kerstin Lindblad-Toh</a:t>
            </a:r>
            <a:r>
              <a:rPr lang="en-US" sz="2413" spc="-36">
                <a:solidFill>
                  <a:srgbClr val="FFFFFF"/>
                </a:solidFill>
                <a:latin typeface="Helvetica World"/>
                <a:ea typeface="Helvetica World"/>
                <a:cs typeface="Helvetica World"/>
                <a:sym typeface="Helvetica World"/>
              </a:rPr>
              <a:t>, Broad Institute of MIT and Harvard; Uppsala University</a:t>
            </a:r>
          </a:p>
          <a:p>
            <a:pPr algn="l">
              <a:lnSpc>
                <a:spcPts val="3379"/>
              </a:lnSpc>
            </a:pPr>
            <a:r>
              <a:rPr lang="en-US" sz="2413" b="1" spc="-36">
                <a:solidFill>
                  <a:srgbClr val="C99356"/>
                </a:solidFill>
                <a:latin typeface="Helvetica World Bold"/>
                <a:ea typeface="Helvetica World Bold"/>
                <a:cs typeface="Helvetica World Bold"/>
                <a:sym typeface="Helvetica World Bold"/>
              </a:rPr>
              <a:t>John Linehan</a:t>
            </a:r>
            <a:r>
              <a:rPr lang="en-US" sz="2413" spc="-36">
                <a:solidFill>
                  <a:srgbClr val="FFFFFF"/>
                </a:solidFill>
                <a:latin typeface="Helvetica World"/>
                <a:ea typeface="Helvetica World"/>
                <a:cs typeface="Helvetica World"/>
                <a:sym typeface="Helvetica World"/>
              </a:rPr>
              <a:t>, Zoo New England</a:t>
            </a:r>
          </a:p>
          <a:p>
            <a:pPr algn="l">
              <a:lnSpc>
                <a:spcPts val="3379"/>
              </a:lnSpc>
            </a:pPr>
            <a:r>
              <a:rPr lang="en-US" sz="2413" b="1" spc="-36">
                <a:solidFill>
                  <a:srgbClr val="C99356"/>
                </a:solidFill>
                <a:latin typeface="Helvetica World Bold"/>
                <a:ea typeface="Helvetica World Bold"/>
                <a:cs typeface="Helvetica World Bold"/>
                <a:sym typeface="Helvetica World Bold"/>
              </a:rPr>
              <a:t>Leslie Lyons</a:t>
            </a:r>
            <a:r>
              <a:rPr lang="en-US" sz="2413" spc="-36">
                <a:solidFill>
                  <a:srgbClr val="FFFFFF"/>
                </a:solidFill>
                <a:latin typeface="Helvetica World"/>
                <a:ea typeface="Helvetica World"/>
                <a:cs typeface="Helvetica World"/>
                <a:sym typeface="Helvetica World"/>
              </a:rPr>
              <a:t>, University of Missouri</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Tomas Marques-Bonet</a:t>
            </a:r>
            <a:r>
              <a:rPr lang="en-US" sz="2413" spc="-36">
                <a:solidFill>
                  <a:srgbClr val="FFFFFF"/>
                </a:solidFill>
                <a:latin typeface="Helvetica World"/>
                <a:ea typeface="Helvetica World"/>
                <a:cs typeface="Helvetica World"/>
                <a:sym typeface="Helvetica World"/>
              </a:rPr>
              <a:t>, Institut de Biologia Evolutiva</a:t>
            </a:r>
          </a:p>
        </p:txBody>
      </p:sp>
      <p:sp>
        <p:nvSpPr>
          <p:cNvPr id="7" name="TextBox 7"/>
          <p:cNvSpPr txBox="1"/>
          <p:nvPr/>
        </p:nvSpPr>
        <p:spPr>
          <a:xfrm>
            <a:off x="9444843" y="1704585"/>
            <a:ext cx="8540065" cy="8600722"/>
          </a:xfrm>
          <a:prstGeom prst="rect">
            <a:avLst/>
          </a:prstGeom>
        </p:spPr>
        <p:txBody>
          <a:bodyPr lIns="0" tIns="0" rIns="0" bIns="0" rtlCol="0" anchor="t">
            <a:spAutoFit/>
          </a:bodyPr>
          <a:lstStyle/>
          <a:p>
            <a:pPr algn="l">
              <a:lnSpc>
                <a:spcPts val="3379"/>
              </a:lnSpc>
            </a:pPr>
            <a:r>
              <a:rPr lang="en-US" sz="2413" b="1" spc="-36">
                <a:solidFill>
                  <a:srgbClr val="C99356"/>
                </a:solidFill>
                <a:latin typeface="Helvetica World Bold"/>
                <a:ea typeface="Helvetica World Bold"/>
                <a:cs typeface="Helvetica World Bold"/>
                <a:sym typeface="Helvetica World Bold"/>
              </a:rPr>
              <a:t>Kate Megquier</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Broad Institute of MIT &amp; Harvard</a:t>
            </a:r>
          </a:p>
          <a:p>
            <a:pPr algn="l">
              <a:lnSpc>
                <a:spcPts val="3379"/>
              </a:lnSpc>
            </a:pPr>
            <a:r>
              <a:rPr lang="en-US" sz="2413" b="1" spc="-36">
                <a:solidFill>
                  <a:srgbClr val="C99356"/>
                </a:solidFill>
                <a:latin typeface="Helvetica World Bold"/>
                <a:ea typeface="Helvetica World Bold"/>
                <a:cs typeface="Helvetica World Bold"/>
                <a:sym typeface="Helvetica World Bold"/>
              </a:rPr>
              <a:t>Sarah Morton</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Boston Children’s Hospital; Broad Institute of MIT &amp; Harvard; Harvard Medical School</a:t>
            </a:r>
          </a:p>
          <a:p>
            <a:pPr algn="l">
              <a:lnSpc>
                <a:spcPts val="3379"/>
              </a:lnSpc>
            </a:pPr>
            <a:r>
              <a:rPr lang="en-US" sz="2413" b="1" spc="-36">
                <a:solidFill>
                  <a:srgbClr val="C99356"/>
                </a:solidFill>
                <a:latin typeface="Helvetica World Bold"/>
                <a:ea typeface="Helvetica World Bold"/>
                <a:cs typeface="Helvetica World Bold"/>
                <a:sym typeface="Helvetica World Bold"/>
              </a:rPr>
              <a:t>Hayley Murphy</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Detroit Zoo</a:t>
            </a:r>
          </a:p>
          <a:p>
            <a:pPr algn="l">
              <a:lnSpc>
                <a:spcPts val="3379"/>
              </a:lnSpc>
            </a:pPr>
            <a:r>
              <a:rPr lang="en-US" sz="2413" b="1" spc="-36">
                <a:solidFill>
                  <a:srgbClr val="C99356"/>
                </a:solidFill>
                <a:latin typeface="Helvetica World Bold"/>
                <a:ea typeface="Helvetica World Bold"/>
                <a:cs typeface="Helvetica World Bold"/>
                <a:sym typeface="Helvetica World Bold"/>
              </a:rPr>
              <a:t>Daniel Neafsey</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Harvard T.H. Chan School of Public Health; Broad Institute of MIT &amp; Harvard</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Andrea Putnam</a:t>
            </a:r>
            <a:r>
              <a:rPr lang="en-US" sz="2413" spc="-36">
                <a:solidFill>
                  <a:srgbClr val="FFFFFF"/>
                </a:solidFill>
                <a:latin typeface="Helvetica World"/>
                <a:ea typeface="Helvetica World"/>
                <a:cs typeface="Helvetica World"/>
                <a:sym typeface="Helvetica World"/>
              </a:rPr>
              <a:t>, San Diego Zoo Wildlife Alliance </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Oliver Ryder</a:t>
            </a:r>
            <a:r>
              <a:rPr lang="en-US" sz="2413" spc="-36">
                <a:solidFill>
                  <a:srgbClr val="FFFFFF"/>
                </a:solidFill>
                <a:latin typeface="Helvetica World"/>
                <a:ea typeface="Helvetica World"/>
                <a:cs typeface="Helvetica World"/>
                <a:sym typeface="Helvetica World"/>
              </a:rPr>
              <a:t>, San Diego Zoo Wildlife Alliance</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Christine Seidman</a:t>
            </a:r>
            <a:r>
              <a:rPr lang="en-US" sz="2413" spc="-36">
                <a:solidFill>
                  <a:srgbClr val="FFFFFF"/>
                </a:solidFill>
                <a:latin typeface="Helvetica World"/>
                <a:ea typeface="Helvetica World"/>
                <a:cs typeface="Helvetica World"/>
                <a:sym typeface="Helvetica World"/>
              </a:rPr>
              <a:t>, Harvard Medical School; Broad Institute of MIT &amp; Harvard</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Cynthia Steiner</a:t>
            </a:r>
            <a:r>
              <a:rPr lang="en-US" sz="2413" spc="-36">
                <a:solidFill>
                  <a:srgbClr val="FFFFFF"/>
                </a:solidFill>
                <a:latin typeface="Helvetica World"/>
                <a:ea typeface="Helvetica World"/>
                <a:cs typeface="Helvetica World"/>
                <a:sym typeface="Helvetica World"/>
              </a:rPr>
              <a:t>,</a:t>
            </a:r>
            <a:r>
              <a:rPr lang="en-US" sz="2413" b="1" spc="-36">
                <a:solidFill>
                  <a:srgbClr val="FFFFFF"/>
                </a:solidFill>
                <a:latin typeface="Helvetica World Bold"/>
                <a:ea typeface="Helvetica World Bold"/>
                <a:cs typeface="Helvetica World Bold"/>
                <a:sym typeface="Helvetica World Bold"/>
              </a:rPr>
              <a:t> </a:t>
            </a:r>
            <a:r>
              <a:rPr lang="en-US" sz="2413" spc="-36">
                <a:solidFill>
                  <a:srgbClr val="FFFFFF"/>
                </a:solidFill>
                <a:latin typeface="Helvetica World"/>
                <a:ea typeface="Helvetica World"/>
                <a:cs typeface="Helvetica World"/>
                <a:sym typeface="Helvetica World"/>
              </a:rPr>
              <a:t>San Diego Zoo Wildlife Alliance</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John Skyes</a:t>
            </a:r>
            <a:r>
              <a:rPr lang="en-US" sz="2413" spc="-36">
                <a:solidFill>
                  <a:srgbClr val="FFFFFF"/>
                </a:solidFill>
                <a:latin typeface="Helvetica World"/>
                <a:ea typeface="Helvetica World"/>
                <a:cs typeface="Helvetica World"/>
                <a:sym typeface="Helvetica World"/>
              </a:rPr>
              <a:t>, Bronx Zoo</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Siv Tang</a:t>
            </a:r>
            <a:r>
              <a:rPr lang="en-US" sz="2413" spc="-36">
                <a:solidFill>
                  <a:srgbClr val="C99356"/>
                </a:solidFill>
                <a:latin typeface="Helvetica World"/>
                <a:ea typeface="Helvetica World"/>
                <a:cs typeface="Helvetica World"/>
                <a:sym typeface="Helvetica World"/>
              </a:rPr>
              <a:t>,</a:t>
            </a:r>
            <a:r>
              <a:rPr lang="en-US" sz="2413" spc="-36">
                <a:solidFill>
                  <a:srgbClr val="FFFFFF"/>
                </a:solidFill>
                <a:latin typeface="Helvetica World"/>
                <a:ea typeface="Helvetica World"/>
                <a:cs typeface="Helvetica World"/>
                <a:sym typeface="Helvetica World"/>
              </a:rPr>
              <a:t> Zoo New England</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Karen Terio</a:t>
            </a:r>
            <a:r>
              <a:rPr lang="en-US" sz="2413" spc="-36">
                <a:solidFill>
                  <a:srgbClr val="FFFFFF"/>
                </a:solidFill>
                <a:latin typeface="Helvetica World"/>
                <a:ea typeface="Helvetica World"/>
                <a:cs typeface="Helvetica World"/>
                <a:sym typeface="Helvetica World"/>
              </a:rPr>
              <a:t>, University of Illinois College of Veterinary Medicine</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Kathy Traylor-Holzer</a:t>
            </a:r>
            <a:r>
              <a:rPr lang="en-US" sz="2413" spc="-36">
                <a:solidFill>
                  <a:srgbClr val="FFFFFF"/>
                </a:solidFill>
                <a:latin typeface="Helvetica World"/>
                <a:ea typeface="Helvetica World"/>
                <a:cs typeface="Helvetica World"/>
                <a:sym typeface="Helvetica World"/>
              </a:rPr>
              <a:t>, IUCN SSC Conservation Planning Specialist Group (CPSG)</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Michelle White</a:t>
            </a:r>
            <a:r>
              <a:rPr lang="en-US" sz="2413" spc="-36">
                <a:solidFill>
                  <a:srgbClr val="FFFFFF"/>
                </a:solidFill>
                <a:latin typeface="Helvetica World"/>
                <a:ea typeface="Helvetica World"/>
                <a:cs typeface="Helvetica World"/>
                <a:sym typeface="Helvetica World"/>
              </a:rPr>
              <a:t>, Broad Institute of MIT &amp; Harvard</a:t>
            </a:r>
          </a:p>
          <a:p>
            <a:pPr algn="l">
              <a:lnSpc>
                <a:spcPts val="3379"/>
              </a:lnSpc>
              <a:spcBef>
                <a:spcPct val="0"/>
              </a:spcBef>
            </a:pPr>
            <a:r>
              <a:rPr lang="en-US" sz="2413" b="1" spc="-36">
                <a:solidFill>
                  <a:srgbClr val="C99356"/>
                </a:solidFill>
                <a:latin typeface="Helvetica World Bold"/>
                <a:ea typeface="Helvetica World Bold"/>
                <a:cs typeface="Helvetica World Bold"/>
                <a:sym typeface="Helvetica World Bold"/>
              </a:rPr>
              <a:t>Aryn Wilder</a:t>
            </a:r>
            <a:r>
              <a:rPr lang="en-US" sz="2413" spc="-36">
                <a:solidFill>
                  <a:srgbClr val="FFFFFF"/>
                </a:solidFill>
                <a:latin typeface="Helvetica World"/>
                <a:ea typeface="Helvetica World"/>
                <a:cs typeface="Helvetica World"/>
                <a:sym typeface="Helvetica World"/>
              </a:rPr>
              <a:t>, San Diego Zoo Wildlife Alliance </a:t>
            </a:r>
          </a:p>
          <a:p>
            <a:pPr algn="l">
              <a:lnSpc>
                <a:spcPts val="3379"/>
              </a:lnSpc>
              <a:spcBef>
                <a:spcPct val="0"/>
              </a:spcBef>
            </a:pPr>
            <a:endParaRPr lang="en-US" sz="2413" spc="-36">
              <a:solidFill>
                <a:srgbClr val="FFFFFF"/>
              </a:solidFill>
              <a:latin typeface="Helvetica World"/>
              <a:ea typeface="Helvetica World"/>
              <a:cs typeface="Helvetica World"/>
              <a:sym typeface="Helvetica Wor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Freeform 2"/>
          <p:cNvSpPr/>
          <p:nvPr/>
        </p:nvSpPr>
        <p:spPr>
          <a:xfrm>
            <a:off x="11648730" y="0"/>
            <a:ext cx="6639270" cy="10287000"/>
          </a:xfrm>
          <a:custGeom>
            <a:avLst/>
            <a:gdLst/>
            <a:ahLst/>
            <a:cxnLst/>
            <a:rect l="l" t="t" r="r" b="b"/>
            <a:pathLst>
              <a:path w="6639270" h="10287000">
                <a:moveTo>
                  <a:pt x="0" y="0"/>
                </a:moveTo>
                <a:lnTo>
                  <a:pt x="6639270" y="0"/>
                </a:lnTo>
                <a:lnTo>
                  <a:pt x="6639270" y="10287000"/>
                </a:lnTo>
                <a:lnTo>
                  <a:pt x="0" y="10287000"/>
                </a:lnTo>
                <a:lnTo>
                  <a:pt x="0" y="0"/>
                </a:lnTo>
                <a:close/>
              </a:path>
            </a:pathLst>
          </a:custGeom>
          <a:blipFill>
            <a:blip r:embed="rId2"/>
            <a:stretch>
              <a:fillRect l="-66417" r="-66417"/>
            </a:stretch>
          </a:blipFill>
        </p:spPr>
      </p:sp>
      <p:grpSp>
        <p:nvGrpSpPr>
          <p:cNvPr id="3" name="Group 3"/>
          <p:cNvGrpSpPr/>
          <p:nvPr/>
        </p:nvGrpSpPr>
        <p:grpSpPr>
          <a:xfrm>
            <a:off x="360931" y="500862"/>
            <a:ext cx="10917209" cy="2497832"/>
            <a:chOff x="0" y="0"/>
            <a:chExt cx="2875314" cy="657865"/>
          </a:xfrm>
        </p:grpSpPr>
        <p:sp>
          <p:nvSpPr>
            <p:cNvPr id="4" name="Freeform 4"/>
            <p:cNvSpPr/>
            <p:nvPr/>
          </p:nvSpPr>
          <p:spPr>
            <a:xfrm>
              <a:off x="0" y="0"/>
              <a:ext cx="2875314" cy="657865"/>
            </a:xfrm>
            <a:custGeom>
              <a:avLst/>
              <a:gdLst/>
              <a:ahLst/>
              <a:cxnLst/>
              <a:rect l="l" t="t" r="r" b="b"/>
              <a:pathLst>
                <a:path w="2875314" h="657865">
                  <a:moveTo>
                    <a:pt x="0" y="0"/>
                  </a:moveTo>
                  <a:lnTo>
                    <a:pt x="2875314" y="0"/>
                  </a:lnTo>
                  <a:lnTo>
                    <a:pt x="2875314" y="657865"/>
                  </a:lnTo>
                  <a:lnTo>
                    <a:pt x="0" y="657865"/>
                  </a:lnTo>
                  <a:close/>
                </a:path>
              </a:pathLst>
            </a:custGeom>
            <a:solidFill>
              <a:srgbClr val="FFF7F1"/>
            </a:solidFill>
          </p:spPr>
        </p:sp>
        <p:sp>
          <p:nvSpPr>
            <p:cNvPr id="5" name="TextBox 5"/>
            <p:cNvSpPr txBox="1"/>
            <p:nvPr/>
          </p:nvSpPr>
          <p:spPr>
            <a:xfrm>
              <a:off x="0" y="-38100"/>
              <a:ext cx="2875314" cy="69596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21861" y="1114425"/>
            <a:ext cx="10187065" cy="1864524"/>
          </a:xfrm>
          <a:prstGeom prst="rect">
            <a:avLst/>
          </a:prstGeom>
        </p:spPr>
        <p:txBody>
          <a:bodyPr lIns="0" tIns="0" rIns="0" bIns="0" rtlCol="0" anchor="t">
            <a:spAutoFit/>
          </a:bodyPr>
          <a:lstStyle/>
          <a:p>
            <a:pPr algn="ctr">
              <a:lnSpc>
                <a:spcPts val="3631"/>
              </a:lnSpc>
            </a:pPr>
            <a:r>
              <a:rPr lang="en-US" sz="3743" spc="-56">
                <a:solidFill>
                  <a:srgbClr val="303030"/>
                </a:solidFill>
                <a:latin typeface="Anton"/>
                <a:ea typeface="Anton"/>
                <a:cs typeface="Anton"/>
                <a:sym typeface="Anton"/>
              </a:rPr>
              <a:t>THE MISSION OF THE CENTER FOR ZOONOMICS IS TO INTEGRATE MEDICAL AND CONSERVATION GENOMICS TO IMPROVE HUMAN, ANIMAL, AND ECOSYSTEM HEALTH.</a:t>
            </a:r>
          </a:p>
          <a:p>
            <a:pPr algn="ctr">
              <a:lnSpc>
                <a:spcPts val="3631"/>
              </a:lnSpc>
            </a:pPr>
            <a:endParaRPr lang="en-US" sz="3743" spc="-56">
              <a:solidFill>
                <a:srgbClr val="303030"/>
              </a:solidFill>
              <a:latin typeface="Anton"/>
              <a:ea typeface="Anton"/>
              <a:cs typeface="Anton"/>
              <a:sym typeface="Anton"/>
            </a:endParaRPr>
          </a:p>
        </p:txBody>
      </p:sp>
      <p:grpSp>
        <p:nvGrpSpPr>
          <p:cNvPr id="7" name="Group 7"/>
          <p:cNvGrpSpPr/>
          <p:nvPr/>
        </p:nvGrpSpPr>
        <p:grpSpPr>
          <a:xfrm>
            <a:off x="4150903" y="7546898"/>
            <a:ext cx="553534" cy="5535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80120" y="7145764"/>
            <a:ext cx="553534" cy="5535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10192" y="7171333"/>
            <a:ext cx="553534" cy="5535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Freeform 2"/>
          <p:cNvSpPr/>
          <p:nvPr/>
        </p:nvSpPr>
        <p:spPr>
          <a:xfrm>
            <a:off x="11648730" y="0"/>
            <a:ext cx="6639270" cy="10287000"/>
          </a:xfrm>
          <a:custGeom>
            <a:avLst/>
            <a:gdLst/>
            <a:ahLst/>
            <a:cxnLst/>
            <a:rect l="l" t="t" r="r" b="b"/>
            <a:pathLst>
              <a:path w="6639270" h="10287000">
                <a:moveTo>
                  <a:pt x="0" y="0"/>
                </a:moveTo>
                <a:lnTo>
                  <a:pt x="6639270" y="0"/>
                </a:lnTo>
                <a:lnTo>
                  <a:pt x="6639270" y="10287000"/>
                </a:lnTo>
                <a:lnTo>
                  <a:pt x="0" y="10287000"/>
                </a:lnTo>
                <a:lnTo>
                  <a:pt x="0" y="0"/>
                </a:lnTo>
                <a:close/>
              </a:path>
            </a:pathLst>
          </a:custGeom>
          <a:blipFill>
            <a:blip r:embed="rId2"/>
            <a:stretch>
              <a:fillRect l="-66417" r="-66417"/>
            </a:stretch>
          </a:blipFill>
        </p:spPr>
      </p:sp>
      <p:grpSp>
        <p:nvGrpSpPr>
          <p:cNvPr id="3" name="Group 3"/>
          <p:cNvGrpSpPr/>
          <p:nvPr/>
        </p:nvGrpSpPr>
        <p:grpSpPr>
          <a:xfrm>
            <a:off x="360931" y="500862"/>
            <a:ext cx="10917209" cy="2497832"/>
            <a:chOff x="0" y="0"/>
            <a:chExt cx="2875314" cy="657865"/>
          </a:xfrm>
        </p:grpSpPr>
        <p:sp>
          <p:nvSpPr>
            <p:cNvPr id="4" name="Freeform 4"/>
            <p:cNvSpPr/>
            <p:nvPr/>
          </p:nvSpPr>
          <p:spPr>
            <a:xfrm>
              <a:off x="0" y="0"/>
              <a:ext cx="2875314" cy="657865"/>
            </a:xfrm>
            <a:custGeom>
              <a:avLst/>
              <a:gdLst/>
              <a:ahLst/>
              <a:cxnLst/>
              <a:rect l="l" t="t" r="r" b="b"/>
              <a:pathLst>
                <a:path w="2875314" h="657865">
                  <a:moveTo>
                    <a:pt x="0" y="0"/>
                  </a:moveTo>
                  <a:lnTo>
                    <a:pt x="2875314" y="0"/>
                  </a:lnTo>
                  <a:lnTo>
                    <a:pt x="2875314" y="657865"/>
                  </a:lnTo>
                  <a:lnTo>
                    <a:pt x="0" y="657865"/>
                  </a:lnTo>
                  <a:close/>
                </a:path>
              </a:pathLst>
            </a:custGeom>
            <a:solidFill>
              <a:srgbClr val="FFF7F1"/>
            </a:solidFill>
          </p:spPr>
        </p:sp>
        <p:sp>
          <p:nvSpPr>
            <p:cNvPr id="5" name="TextBox 5"/>
            <p:cNvSpPr txBox="1"/>
            <p:nvPr/>
          </p:nvSpPr>
          <p:spPr>
            <a:xfrm>
              <a:off x="0" y="-38100"/>
              <a:ext cx="2875314" cy="69596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21861" y="1114425"/>
            <a:ext cx="10187065" cy="1864524"/>
          </a:xfrm>
          <a:prstGeom prst="rect">
            <a:avLst/>
          </a:prstGeom>
        </p:spPr>
        <p:txBody>
          <a:bodyPr lIns="0" tIns="0" rIns="0" bIns="0" rtlCol="0" anchor="t">
            <a:spAutoFit/>
          </a:bodyPr>
          <a:lstStyle/>
          <a:p>
            <a:pPr algn="ctr">
              <a:lnSpc>
                <a:spcPts val="3631"/>
              </a:lnSpc>
            </a:pPr>
            <a:r>
              <a:rPr lang="en-US" sz="3743" spc="-56">
                <a:solidFill>
                  <a:srgbClr val="303030"/>
                </a:solidFill>
                <a:latin typeface="Anton"/>
                <a:ea typeface="Anton"/>
                <a:cs typeface="Anton"/>
                <a:sym typeface="Anton"/>
              </a:rPr>
              <a:t>THE MISSION OF THE CENTER FOR ZOONOMICS IS TO INTEGRATE MEDICAL AND CONSERVATION GENOMICS TO IMPROVE HUMAN, ANIMAL, AND ECOSYSTEM HEALTH.</a:t>
            </a:r>
          </a:p>
          <a:p>
            <a:pPr algn="ctr">
              <a:lnSpc>
                <a:spcPts val="3631"/>
              </a:lnSpc>
            </a:pPr>
            <a:endParaRPr lang="en-US" sz="3743" spc="-56">
              <a:solidFill>
                <a:srgbClr val="303030"/>
              </a:solidFill>
              <a:latin typeface="Anton"/>
              <a:ea typeface="Anton"/>
              <a:cs typeface="Anton"/>
              <a:sym typeface="Anton"/>
            </a:endParaRPr>
          </a:p>
        </p:txBody>
      </p:sp>
      <p:grpSp>
        <p:nvGrpSpPr>
          <p:cNvPr id="7" name="Group 7"/>
          <p:cNvGrpSpPr/>
          <p:nvPr/>
        </p:nvGrpSpPr>
        <p:grpSpPr>
          <a:xfrm>
            <a:off x="4150903" y="7546898"/>
            <a:ext cx="553534" cy="5535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80120" y="7145764"/>
            <a:ext cx="553534" cy="5535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10192" y="7171333"/>
            <a:ext cx="553534" cy="5535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21861" y="3317490"/>
            <a:ext cx="670052" cy="6700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80120" y="3375748"/>
            <a:ext cx="553534" cy="5535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84970" y="3504882"/>
            <a:ext cx="343834" cy="295268"/>
          </a:xfrm>
          <a:custGeom>
            <a:avLst/>
            <a:gdLst/>
            <a:ahLst/>
            <a:cxnLst/>
            <a:rect l="l" t="t" r="r" b="b"/>
            <a:pathLst>
              <a:path w="343834" h="295268">
                <a:moveTo>
                  <a:pt x="0" y="0"/>
                </a:moveTo>
                <a:lnTo>
                  <a:pt x="343835" y="0"/>
                </a:lnTo>
                <a:lnTo>
                  <a:pt x="343835" y="295267"/>
                </a:lnTo>
                <a:lnTo>
                  <a:pt x="0" y="29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591853" y="3174979"/>
            <a:ext cx="8972034" cy="1567975"/>
          </a:xfrm>
          <a:prstGeom prst="rect">
            <a:avLst/>
          </a:prstGeom>
        </p:spPr>
        <p:txBody>
          <a:bodyPr lIns="0" tIns="0" rIns="0" bIns="0" rtlCol="0" anchor="t">
            <a:spAutoFit/>
          </a:bodyPr>
          <a:lstStyle/>
          <a:p>
            <a:pPr algn="l">
              <a:lnSpc>
                <a:spcPts val="4059"/>
              </a:lnSpc>
              <a:spcBef>
                <a:spcPct val="0"/>
              </a:spcBef>
            </a:pPr>
            <a:r>
              <a:rPr lang="en-US" sz="2899" b="1" spc="-43">
                <a:solidFill>
                  <a:srgbClr val="7ED957"/>
                </a:solidFill>
                <a:latin typeface="Helvetica World Bold"/>
                <a:ea typeface="Helvetica World Bold"/>
                <a:cs typeface="Helvetica World Bold"/>
                <a:sym typeface="Helvetica World Bold"/>
              </a:rPr>
              <a:t>Conservation and health genetics:</a:t>
            </a:r>
            <a:r>
              <a:rPr lang="en-US" sz="2899" spc="-43">
                <a:solidFill>
                  <a:srgbClr val="7ED957"/>
                </a:solidFill>
                <a:latin typeface="Helvetica World"/>
                <a:ea typeface="Helvetica World"/>
                <a:cs typeface="Helvetica World"/>
                <a:sym typeface="Helvetica World"/>
              </a:rPr>
              <a:t> </a:t>
            </a:r>
            <a:r>
              <a:rPr lang="en-US" sz="2899" spc="-43">
                <a:solidFill>
                  <a:srgbClr val="FFFFFF"/>
                </a:solidFill>
                <a:latin typeface="Helvetica World"/>
                <a:ea typeface="Helvetica World"/>
                <a:cs typeface="Helvetica World"/>
                <a:sym typeface="Helvetica World"/>
              </a:rPr>
              <a:t>Identify and tackle the recurrent barriers that stymie conservation and animal health genetics research of zoo animal populations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Freeform 2"/>
          <p:cNvSpPr/>
          <p:nvPr/>
        </p:nvSpPr>
        <p:spPr>
          <a:xfrm>
            <a:off x="11648730" y="0"/>
            <a:ext cx="6639270" cy="10287000"/>
          </a:xfrm>
          <a:custGeom>
            <a:avLst/>
            <a:gdLst/>
            <a:ahLst/>
            <a:cxnLst/>
            <a:rect l="l" t="t" r="r" b="b"/>
            <a:pathLst>
              <a:path w="6639270" h="10287000">
                <a:moveTo>
                  <a:pt x="0" y="0"/>
                </a:moveTo>
                <a:lnTo>
                  <a:pt x="6639270" y="0"/>
                </a:lnTo>
                <a:lnTo>
                  <a:pt x="6639270" y="10287000"/>
                </a:lnTo>
                <a:lnTo>
                  <a:pt x="0" y="10287000"/>
                </a:lnTo>
                <a:lnTo>
                  <a:pt x="0" y="0"/>
                </a:lnTo>
                <a:close/>
              </a:path>
            </a:pathLst>
          </a:custGeom>
          <a:blipFill>
            <a:blip r:embed="rId2"/>
            <a:stretch>
              <a:fillRect l="-66417" r="-66417"/>
            </a:stretch>
          </a:blipFill>
        </p:spPr>
      </p:sp>
      <p:grpSp>
        <p:nvGrpSpPr>
          <p:cNvPr id="3" name="Group 3"/>
          <p:cNvGrpSpPr/>
          <p:nvPr/>
        </p:nvGrpSpPr>
        <p:grpSpPr>
          <a:xfrm>
            <a:off x="360931" y="500862"/>
            <a:ext cx="10917209" cy="2497832"/>
            <a:chOff x="0" y="0"/>
            <a:chExt cx="2875314" cy="657865"/>
          </a:xfrm>
        </p:grpSpPr>
        <p:sp>
          <p:nvSpPr>
            <p:cNvPr id="4" name="Freeform 4"/>
            <p:cNvSpPr/>
            <p:nvPr/>
          </p:nvSpPr>
          <p:spPr>
            <a:xfrm>
              <a:off x="0" y="0"/>
              <a:ext cx="2875314" cy="657865"/>
            </a:xfrm>
            <a:custGeom>
              <a:avLst/>
              <a:gdLst/>
              <a:ahLst/>
              <a:cxnLst/>
              <a:rect l="l" t="t" r="r" b="b"/>
              <a:pathLst>
                <a:path w="2875314" h="657865">
                  <a:moveTo>
                    <a:pt x="0" y="0"/>
                  </a:moveTo>
                  <a:lnTo>
                    <a:pt x="2875314" y="0"/>
                  </a:lnTo>
                  <a:lnTo>
                    <a:pt x="2875314" y="657865"/>
                  </a:lnTo>
                  <a:lnTo>
                    <a:pt x="0" y="657865"/>
                  </a:lnTo>
                  <a:close/>
                </a:path>
              </a:pathLst>
            </a:custGeom>
            <a:solidFill>
              <a:srgbClr val="FFF7F1"/>
            </a:solidFill>
          </p:spPr>
        </p:sp>
        <p:sp>
          <p:nvSpPr>
            <p:cNvPr id="5" name="TextBox 5"/>
            <p:cNvSpPr txBox="1"/>
            <p:nvPr/>
          </p:nvSpPr>
          <p:spPr>
            <a:xfrm>
              <a:off x="0" y="-38100"/>
              <a:ext cx="2875314" cy="69596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21861" y="1114425"/>
            <a:ext cx="10187065" cy="1864524"/>
          </a:xfrm>
          <a:prstGeom prst="rect">
            <a:avLst/>
          </a:prstGeom>
        </p:spPr>
        <p:txBody>
          <a:bodyPr lIns="0" tIns="0" rIns="0" bIns="0" rtlCol="0" anchor="t">
            <a:spAutoFit/>
          </a:bodyPr>
          <a:lstStyle/>
          <a:p>
            <a:pPr algn="ctr">
              <a:lnSpc>
                <a:spcPts val="3631"/>
              </a:lnSpc>
            </a:pPr>
            <a:r>
              <a:rPr lang="en-US" sz="3743" spc="-56">
                <a:solidFill>
                  <a:srgbClr val="303030"/>
                </a:solidFill>
                <a:latin typeface="Anton"/>
                <a:ea typeface="Anton"/>
                <a:cs typeface="Anton"/>
                <a:sym typeface="Anton"/>
              </a:rPr>
              <a:t>THE MISSION OF THE CENTER FOR ZOONOMICS IS TO INTEGRATE MEDICAL AND CONSERVATION GENOMICS TO IMPROVE HUMAN, ANIMAL, AND ECOSYSTEM HEALTH.</a:t>
            </a:r>
          </a:p>
          <a:p>
            <a:pPr algn="ctr">
              <a:lnSpc>
                <a:spcPts val="3631"/>
              </a:lnSpc>
            </a:pPr>
            <a:endParaRPr lang="en-US" sz="3743" spc="-56">
              <a:solidFill>
                <a:srgbClr val="303030"/>
              </a:solidFill>
              <a:latin typeface="Anton"/>
              <a:ea typeface="Anton"/>
              <a:cs typeface="Anton"/>
              <a:sym typeface="Anton"/>
            </a:endParaRPr>
          </a:p>
        </p:txBody>
      </p:sp>
      <p:grpSp>
        <p:nvGrpSpPr>
          <p:cNvPr id="7" name="Group 7"/>
          <p:cNvGrpSpPr/>
          <p:nvPr/>
        </p:nvGrpSpPr>
        <p:grpSpPr>
          <a:xfrm>
            <a:off x="4150903" y="7546898"/>
            <a:ext cx="553534" cy="5535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80120" y="7145764"/>
            <a:ext cx="553534" cy="5535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10192" y="7171333"/>
            <a:ext cx="553534" cy="5535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21861" y="3317490"/>
            <a:ext cx="670052" cy="6700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80120" y="3375748"/>
            <a:ext cx="553534" cy="5535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84970" y="3504882"/>
            <a:ext cx="343834" cy="295268"/>
          </a:xfrm>
          <a:custGeom>
            <a:avLst/>
            <a:gdLst/>
            <a:ahLst/>
            <a:cxnLst/>
            <a:rect l="l" t="t" r="r" b="b"/>
            <a:pathLst>
              <a:path w="343834" h="295268">
                <a:moveTo>
                  <a:pt x="0" y="0"/>
                </a:moveTo>
                <a:lnTo>
                  <a:pt x="343835" y="0"/>
                </a:lnTo>
                <a:lnTo>
                  <a:pt x="343835" y="295267"/>
                </a:lnTo>
                <a:lnTo>
                  <a:pt x="0" y="29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591853" y="3174979"/>
            <a:ext cx="8972034" cy="1567975"/>
          </a:xfrm>
          <a:prstGeom prst="rect">
            <a:avLst/>
          </a:prstGeom>
        </p:spPr>
        <p:txBody>
          <a:bodyPr lIns="0" tIns="0" rIns="0" bIns="0" rtlCol="0" anchor="t">
            <a:spAutoFit/>
          </a:bodyPr>
          <a:lstStyle/>
          <a:p>
            <a:pPr algn="l">
              <a:lnSpc>
                <a:spcPts val="4059"/>
              </a:lnSpc>
              <a:spcBef>
                <a:spcPct val="0"/>
              </a:spcBef>
            </a:pPr>
            <a:r>
              <a:rPr lang="en-US" sz="2899" b="1" spc="-43">
                <a:solidFill>
                  <a:srgbClr val="7ED957"/>
                </a:solidFill>
                <a:latin typeface="Helvetica World Bold"/>
                <a:ea typeface="Helvetica World Bold"/>
                <a:cs typeface="Helvetica World Bold"/>
                <a:sym typeface="Helvetica World Bold"/>
              </a:rPr>
              <a:t>Conservation and health genetics:</a:t>
            </a:r>
            <a:r>
              <a:rPr lang="en-US" sz="2899" spc="-43">
                <a:solidFill>
                  <a:srgbClr val="7ED957"/>
                </a:solidFill>
                <a:latin typeface="Helvetica World"/>
                <a:ea typeface="Helvetica World"/>
                <a:cs typeface="Helvetica World"/>
                <a:sym typeface="Helvetica World"/>
              </a:rPr>
              <a:t> </a:t>
            </a:r>
            <a:r>
              <a:rPr lang="en-US" sz="2899" spc="-43">
                <a:solidFill>
                  <a:srgbClr val="FFFFFF"/>
                </a:solidFill>
                <a:latin typeface="Helvetica World"/>
                <a:ea typeface="Helvetica World"/>
                <a:cs typeface="Helvetica World"/>
                <a:sym typeface="Helvetica World"/>
              </a:rPr>
              <a:t>Identify and tackle the recurrent barriers that stymie conservation and animal health genetics research of zoo animal populations</a:t>
            </a:r>
          </a:p>
        </p:txBody>
      </p:sp>
      <p:sp>
        <p:nvSpPr>
          <p:cNvPr id="24" name="TextBox 24"/>
          <p:cNvSpPr txBox="1"/>
          <p:nvPr/>
        </p:nvSpPr>
        <p:spPr>
          <a:xfrm>
            <a:off x="1591853" y="5086350"/>
            <a:ext cx="9005610" cy="1567975"/>
          </a:xfrm>
          <a:prstGeom prst="rect">
            <a:avLst/>
          </a:prstGeom>
        </p:spPr>
        <p:txBody>
          <a:bodyPr lIns="0" tIns="0" rIns="0" bIns="0" rtlCol="0" anchor="t">
            <a:spAutoFit/>
          </a:bodyPr>
          <a:lstStyle/>
          <a:p>
            <a:pPr algn="l">
              <a:lnSpc>
                <a:spcPts val="4059"/>
              </a:lnSpc>
              <a:spcBef>
                <a:spcPct val="0"/>
              </a:spcBef>
            </a:pPr>
            <a:r>
              <a:rPr lang="en-US" sz="2899" b="1" spc="-43">
                <a:solidFill>
                  <a:srgbClr val="7ED957"/>
                </a:solidFill>
                <a:latin typeface="Helvetica World Bold"/>
                <a:ea typeface="Helvetica World Bold"/>
                <a:cs typeface="Helvetica World Bold"/>
                <a:sym typeface="Helvetica World Bold"/>
              </a:rPr>
              <a:t>Health Genetics Expertise:</a:t>
            </a:r>
            <a:r>
              <a:rPr lang="en-US" sz="2899" spc="-43">
                <a:solidFill>
                  <a:srgbClr val="7ED957"/>
                </a:solidFill>
                <a:latin typeface="Helvetica World"/>
                <a:ea typeface="Helvetica World"/>
                <a:cs typeface="Helvetica World"/>
                <a:sym typeface="Helvetica World"/>
              </a:rPr>
              <a:t> </a:t>
            </a:r>
            <a:r>
              <a:rPr lang="en-US" sz="2899" spc="-43">
                <a:solidFill>
                  <a:srgbClr val="FFFFFF"/>
                </a:solidFill>
                <a:latin typeface="Helvetica World"/>
                <a:ea typeface="Helvetica World"/>
                <a:cs typeface="Helvetica World"/>
                <a:sym typeface="Helvetica World"/>
              </a:rPr>
              <a:t>Support communication and collaboration between the genetics and zoo communities</a:t>
            </a:r>
          </a:p>
        </p:txBody>
      </p:sp>
      <p:sp>
        <p:nvSpPr>
          <p:cNvPr id="25" name="Freeform 25"/>
          <p:cNvSpPr/>
          <p:nvPr/>
        </p:nvSpPr>
        <p:spPr>
          <a:xfrm>
            <a:off x="915042" y="5330892"/>
            <a:ext cx="343834" cy="295268"/>
          </a:xfrm>
          <a:custGeom>
            <a:avLst/>
            <a:gdLst/>
            <a:ahLst/>
            <a:cxnLst/>
            <a:rect l="l" t="t" r="r" b="b"/>
            <a:pathLst>
              <a:path w="343834" h="295268">
                <a:moveTo>
                  <a:pt x="0" y="0"/>
                </a:moveTo>
                <a:lnTo>
                  <a:pt x="343834" y="0"/>
                </a:lnTo>
                <a:lnTo>
                  <a:pt x="343834" y="295268"/>
                </a:lnTo>
                <a:lnTo>
                  <a:pt x="0" y="295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6"/>
          <p:cNvGrpSpPr/>
          <p:nvPr/>
        </p:nvGrpSpPr>
        <p:grpSpPr>
          <a:xfrm>
            <a:off x="721861" y="5143500"/>
            <a:ext cx="670052" cy="6700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780120" y="5201759"/>
            <a:ext cx="553534" cy="55353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884970" y="5330892"/>
            <a:ext cx="343834" cy="295268"/>
          </a:xfrm>
          <a:custGeom>
            <a:avLst/>
            <a:gdLst/>
            <a:ahLst/>
            <a:cxnLst/>
            <a:rect l="l" t="t" r="r" b="b"/>
            <a:pathLst>
              <a:path w="343834" h="295268">
                <a:moveTo>
                  <a:pt x="0" y="0"/>
                </a:moveTo>
                <a:lnTo>
                  <a:pt x="343835" y="0"/>
                </a:lnTo>
                <a:lnTo>
                  <a:pt x="343835" y="295268"/>
                </a:lnTo>
                <a:lnTo>
                  <a:pt x="0" y="295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5B4F"/>
        </a:solidFill>
        <a:effectLst/>
      </p:bgPr>
    </p:bg>
    <p:spTree>
      <p:nvGrpSpPr>
        <p:cNvPr id="1" name=""/>
        <p:cNvGrpSpPr/>
        <p:nvPr/>
      </p:nvGrpSpPr>
      <p:grpSpPr>
        <a:xfrm>
          <a:off x="0" y="0"/>
          <a:ext cx="0" cy="0"/>
          <a:chOff x="0" y="0"/>
          <a:chExt cx="0" cy="0"/>
        </a:xfrm>
      </p:grpSpPr>
      <p:sp>
        <p:nvSpPr>
          <p:cNvPr id="2" name="Freeform 2"/>
          <p:cNvSpPr/>
          <p:nvPr/>
        </p:nvSpPr>
        <p:spPr>
          <a:xfrm>
            <a:off x="11648730" y="0"/>
            <a:ext cx="6639270" cy="10287000"/>
          </a:xfrm>
          <a:custGeom>
            <a:avLst/>
            <a:gdLst/>
            <a:ahLst/>
            <a:cxnLst/>
            <a:rect l="l" t="t" r="r" b="b"/>
            <a:pathLst>
              <a:path w="6639270" h="10287000">
                <a:moveTo>
                  <a:pt x="0" y="0"/>
                </a:moveTo>
                <a:lnTo>
                  <a:pt x="6639270" y="0"/>
                </a:lnTo>
                <a:lnTo>
                  <a:pt x="6639270" y="10287000"/>
                </a:lnTo>
                <a:lnTo>
                  <a:pt x="0" y="10287000"/>
                </a:lnTo>
                <a:lnTo>
                  <a:pt x="0" y="0"/>
                </a:lnTo>
                <a:close/>
              </a:path>
            </a:pathLst>
          </a:custGeom>
          <a:blipFill>
            <a:blip r:embed="rId2"/>
            <a:stretch>
              <a:fillRect l="-66417" r="-66417"/>
            </a:stretch>
          </a:blipFill>
        </p:spPr>
      </p:sp>
      <p:grpSp>
        <p:nvGrpSpPr>
          <p:cNvPr id="3" name="Group 3"/>
          <p:cNvGrpSpPr/>
          <p:nvPr/>
        </p:nvGrpSpPr>
        <p:grpSpPr>
          <a:xfrm>
            <a:off x="360931" y="500862"/>
            <a:ext cx="10917209" cy="2497832"/>
            <a:chOff x="0" y="0"/>
            <a:chExt cx="2875314" cy="657865"/>
          </a:xfrm>
        </p:grpSpPr>
        <p:sp>
          <p:nvSpPr>
            <p:cNvPr id="4" name="Freeform 4"/>
            <p:cNvSpPr/>
            <p:nvPr/>
          </p:nvSpPr>
          <p:spPr>
            <a:xfrm>
              <a:off x="0" y="0"/>
              <a:ext cx="2875314" cy="657865"/>
            </a:xfrm>
            <a:custGeom>
              <a:avLst/>
              <a:gdLst/>
              <a:ahLst/>
              <a:cxnLst/>
              <a:rect l="l" t="t" r="r" b="b"/>
              <a:pathLst>
                <a:path w="2875314" h="657865">
                  <a:moveTo>
                    <a:pt x="0" y="0"/>
                  </a:moveTo>
                  <a:lnTo>
                    <a:pt x="2875314" y="0"/>
                  </a:lnTo>
                  <a:lnTo>
                    <a:pt x="2875314" y="657865"/>
                  </a:lnTo>
                  <a:lnTo>
                    <a:pt x="0" y="657865"/>
                  </a:lnTo>
                  <a:close/>
                </a:path>
              </a:pathLst>
            </a:custGeom>
            <a:solidFill>
              <a:srgbClr val="FFF7F1"/>
            </a:solidFill>
          </p:spPr>
        </p:sp>
        <p:sp>
          <p:nvSpPr>
            <p:cNvPr id="5" name="TextBox 5"/>
            <p:cNvSpPr txBox="1"/>
            <p:nvPr/>
          </p:nvSpPr>
          <p:spPr>
            <a:xfrm>
              <a:off x="0" y="-38100"/>
              <a:ext cx="2875314" cy="69596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21861" y="1114425"/>
            <a:ext cx="10187065" cy="1864524"/>
          </a:xfrm>
          <a:prstGeom prst="rect">
            <a:avLst/>
          </a:prstGeom>
        </p:spPr>
        <p:txBody>
          <a:bodyPr lIns="0" tIns="0" rIns="0" bIns="0" rtlCol="0" anchor="t">
            <a:spAutoFit/>
          </a:bodyPr>
          <a:lstStyle/>
          <a:p>
            <a:pPr algn="ctr">
              <a:lnSpc>
                <a:spcPts val="3631"/>
              </a:lnSpc>
            </a:pPr>
            <a:r>
              <a:rPr lang="en-US" sz="3743" spc="-56">
                <a:solidFill>
                  <a:srgbClr val="303030"/>
                </a:solidFill>
                <a:latin typeface="Anton"/>
                <a:ea typeface="Anton"/>
                <a:cs typeface="Anton"/>
                <a:sym typeface="Anton"/>
              </a:rPr>
              <a:t>THE MISSION OF THE CENTER FOR ZOONOMICS IS TO INTEGRATE MEDICAL AND CONSERVATION GENOMICS TO IMPROVE HUMAN, ANIMAL, AND ECOSYSTEM HEALTH.</a:t>
            </a:r>
          </a:p>
          <a:p>
            <a:pPr algn="ctr">
              <a:lnSpc>
                <a:spcPts val="3631"/>
              </a:lnSpc>
            </a:pPr>
            <a:endParaRPr lang="en-US" sz="3743" spc="-56">
              <a:solidFill>
                <a:srgbClr val="303030"/>
              </a:solidFill>
              <a:latin typeface="Anton"/>
              <a:ea typeface="Anton"/>
              <a:cs typeface="Anton"/>
              <a:sym typeface="Anton"/>
            </a:endParaRPr>
          </a:p>
        </p:txBody>
      </p:sp>
      <p:grpSp>
        <p:nvGrpSpPr>
          <p:cNvPr id="7" name="Group 7"/>
          <p:cNvGrpSpPr/>
          <p:nvPr/>
        </p:nvGrpSpPr>
        <p:grpSpPr>
          <a:xfrm>
            <a:off x="4150903" y="7546898"/>
            <a:ext cx="553534" cy="5535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21861" y="3317490"/>
            <a:ext cx="670052" cy="6700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80120" y="3375748"/>
            <a:ext cx="553534" cy="5535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884970" y="3504882"/>
            <a:ext cx="343834" cy="295268"/>
          </a:xfrm>
          <a:custGeom>
            <a:avLst/>
            <a:gdLst/>
            <a:ahLst/>
            <a:cxnLst/>
            <a:rect l="l" t="t" r="r" b="b"/>
            <a:pathLst>
              <a:path w="343834" h="295268">
                <a:moveTo>
                  <a:pt x="0" y="0"/>
                </a:moveTo>
                <a:lnTo>
                  <a:pt x="343835" y="0"/>
                </a:lnTo>
                <a:lnTo>
                  <a:pt x="343835" y="295267"/>
                </a:lnTo>
                <a:lnTo>
                  <a:pt x="0" y="29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591853" y="3174979"/>
            <a:ext cx="8972034" cy="1567975"/>
          </a:xfrm>
          <a:prstGeom prst="rect">
            <a:avLst/>
          </a:prstGeom>
        </p:spPr>
        <p:txBody>
          <a:bodyPr lIns="0" tIns="0" rIns="0" bIns="0" rtlCol="0" anchor="t">
            <a:spAutoFit/>
          </a:bodyPr>
          <a:lstStyle/>
          <a:p>
            <a:pPr algn="l">
              <a:lnSpc>
                <a:spcPts val="4059"/>
              </a:lnSpc>
              <a:spcBef>
                <a:spcPct val="0"/>
              </a:spcBef>
            </a:pPr>
            <a:r>
              <a:rPr lang="en-US" sz="2899" b="1" spc="-43">
                <a:solidFill>
                  <a:srgbClr val="7ED957"/>
                </a:solidFill>
                <a:latin typeface="Helvetica World Bold"/>
                <a:ea typeface="Helvetica World Bold"/>
                <a:cs typeface="Helvetica World Bold"/>
                <a:sym typeface="Helvetica World Bold"/>
              </a:rPr>
              <a:t>Conservation and health genetics:</a:t>
            </a:r>
            <a:r>
              <a:rPr lang="en-US" sz="2899" spc="-43">
                <a:solidFill>
                  <a:srgbClr val="7ED957"/>
                </a:solidFill>
                <a:latin typeface="Helvetica World"/>
                <a:ea typeface="Helvetica World"/>
                <a:cs typeface="Helvetica World"/>
                <a:sym typeface="Helvetica World"/>
              </a:rPr>
              <a:t> </a:t>
            </a:r>
            <a:r>
              <a:rPr lang="en-US" sz="2899" spc="-43">
                <a:solidFill>
                  <a:srgbClr val="FFFFFF"/>
                </a:solidFill>
                <a:latin typeface="Helvetica World"/>
                <a:ea typeface="Helvetica World"/>
                <a:cs typeface="Helvetica World"/>
                <a:sym typeface="Helvetica World"/>
              </a:rPr>
              <a:t>Identify and tackle the recurrent barriers that stymie conservation and animal health genetics research of zoo animal populations</a:t>
            </a:r>
          </a:p>
        </p:txBody>
      </p:sp>
      <p:sp>
        <p:nvSpPr>
          <p:cNvPr id="18" name="TextBox 18"/>
          <p:cNvSpPr txBox="1"/>
          <p:nvPr/>
        </p:nvSpPr>
        <p:spPr>
          <a:xfrm>
            <a:off x="1591853" y="5086350"/>
            <a:ext cx="9005610" cy="1567975"/>
          </a:xfrm>
          <a:prstGeom prst="rect">
            <a:avLst/>
          </a:prstGeom>
        </p:spPr>
        <p:txBody>
          <a:bodyPr lIns="0" tIns="0" rIns="0" bIns="0" rtlCol="0" anchor="t">
            <a:spAutoFit/>
          </a:bodyPr>
          <a:lstStyle/>
          <a:p>
            <a:pPr algn="l">
              <a:lnSpc>
                <a:spcPts val="4059"/>
              </a:lnSpc>
              <a:spcBef>
                <a:spcPct val="0"/>
              </a:spcBef>
            </a:pPr>
            <a:r>
              <a:rPr lang="en-US" sz="2899" b="1" spc="-43">
                <a:solidFill>
                  <a:srgbClr val="7ED957"/>
                </a:solidFill>
                <a:latin typeface="Helvetica World Bold"/>
                <a:ea typeface="Helvetica World Bold"/>
                <a:cs typeface="Helvetica World Bold"/>
                <a:sym typeface="Helvetica World Bold"/>
              </a:rPr>
              <a:t>Health Genetics Expertise:</a:t>
            </a:r>
            <a:r>
              <a:rPr lang="en-US" sz="2899" spc="-43">
                <a:solidFill>
                  <a:srgbClr val="7ED957"/>
                </a:solidFill>
                <a:latin typeface="Helvetica World"/>
                <a:ea typeface="Helvetica World"/>
                <a:cs typeface="Helvetica World"/>
                <a:sym typeface="Helvetica World"/>
              </a:rPr>
              <a:t> </a:t>
            </a:r>
            <a:r>
              <a:rPr lang="en-US" sz="2899" spc="-43">
                <a:solidFill>
                  <a:srgbClr val="FFFFFF"/>
                </a:solidFill>
                <a:latin typeface="Helvetica World"/>
                <a:ea typeface="Helvetica World"/>
                <a:cs typeface="Helvetica World"/>
                <a:sym typeface="Helvetica World"/>
              </a:rPr>
              <a:t>Support communication and collaboration between the genetics and zoo communities</a:t>
            </a:r>
          </a:p>
        </p:txBody>
      </p:sp>
      <p:sp>
        <p:nvSpPr>
          <p:cNvPr id="19" name="Freeform 19"/>
          <p:cNvSpPr/>
          <p:nvPr/>
        </p:nvSpPr>
        <p:spPr>
          <a:xfrm>
            <a:off x="915042" y="5330892"/>
            <a:ext cx="343834" cy="295268"/>
          </a:xfrm>
          <a:custGeom>
            <a:avLst/>
            <a:gdLst/>
            <a:ahLst/>
            <a:cxnLst/>
            <a:rect l="l" t="t" r="r" b="b"/>
            <a:pathLst>
              <a:path w="343834" h="295268">
                <a:moveTo>
                  <a:pt x="0" y="0"/>
                </a:moveTo>
                <a:lnTo>
                  <a:pt x="343834" y="0"/>
                </a:lnTo>
                <a:lnTo>
                  <a:pt x="343834" y="295268"/>
                </a:lnTo>
                <a:lnTo>
                  <a:pt x="0" y="295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721861" y="5143500"/>
            <a:ext cx="670052" cy="6700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80120" y="5201759"/>
            <a:ext cx="553534" cy="5535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84970" y="5330892"/>
            <a:ext cx="343834" cy="295268"/>
          </a:xfrm>
          <a:custGeom>
            <a:avLst/>
            <a:gdLst/>
            <a:ahLst/>
            <a:cxnLst/>
            <a:rect l="l" t="t" r="r" b="b"/>
            <a:pathLst>
              <a:path w="343834" h="295268">
                <a:moveTo>
                  <a:pt x="0" y="0"/>
                </a:moveTo>
                <a:lnTo>
                  <a:pt x="343835" y="0"/>
                </a:lnTo>
                <a:lnTo>
                  <a:pt x="343835" y="295268"/>
                </a:lnTo>
                <a:lnTo>
                  <a:pt x="0" y="295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1591853" y="7099427"/>
            <a:ext cx="8972034" cy="2890791"/>
          </a:xfrm>
          <a:prstGeom prst="rect">
            <a:avLst/>
          </a:prstGeom>
        </p:spPr>
        <p:txBody>
          <a:bodyPr lIns="0" tIns="0" rIns="0" bIns="0" rtlCol="0" anchor="t">
            <a:spAutoFit/>
          </a:bodyPr>
          <a:lstStyle/>
          <a:p>
            <a:pPr>
              <a:lnSpc>
                <a:spcPts val="3779"/>
              </a:lnSpc>
              <a:spcBef>
                <a:spcPct val="0"/>
              </a:spcBef>
            </a:pPr>
            <a:r>
              <a:rPr lang="en-US" sz="2650" b="1" spc="-40" dirty="0">
                <a:solidFill>
                  <a:srgbClr val="7ED957"/>
                </a:solidFill>
                <a:latin typeface="Helvetica World Bold"/>
                <a:ea typeface="Helvetica World Bold"/>
                <a:cs typeface="Helvetica World Bold"/>
                <a:sym typeface="Helvetica World Bold"/>
              </a:rPr>
              <a:t>Engagement in the AZA Community: </a:t>
            </a:r>
            <a:r>
              <a:rPr lang="en-US" sz="2650" spc="-40" dirty="0">
                <a:solidFill>
                  <a:srgbClr val="FFFFFF"/>
                </a:solidFill>
                <a:latin typeface="Helvetica World"/>
                <a:ea typeface="Helvetica World"/>
                <a:cs typeface="Helvetica World"/>
                <a:sym typeface="Helvetica World"/>
              </a:rPr>
              <a:t> </a:t>
            </a:r>
            <a:r>
              <a:rPr lang="en-US" sz="2650" spc="-40" dirty="0">
                <a:solidFill>
                  <a:srgbClr val="FFFFFF"/>
                </a:solidFill>
                <a:ea typeface="+mn-lt"/>
                <a:cs typeface="+mn-lt"/>
                <a:sym typeface="Helvetica World"/>
              </a:rPr>
              <a:t>Support zoos with the infrastructure needed to enhance their involvement in health and genomics research that promotes healthy animal populations and ecosystems, while driving forward AZA’s vision of advancing animal wellbeing, public engagement, and the conservation of wildlife and wild places</a:t>
            </a:r>
            <a:endParaRPr lang="en-US" sz="2650" spc="-40" dirty="0">
              <a:solidFill>
                <a:srgbClr val="FFFFFF"/>
              </a:solidFill>
              <a:latin typeface="Helvetica World"/>
              <a:ea typeface="Helvetica World"/>
              <a:cs typeface="Helvetica World"/>
              <a:sym typeface="Helvetica World"/>
            </a:endParaRPr>
          </a:p>
        </p:txBody>
      </p:sp>
      <p:grpSp>
        <p:nvGrpSpPr>
          <p:cNvPr id="28" name="Group 28"/>
          <p:cNvGrpSpPr/>
          <p:nvPr/>
        </p:nvGrpSpPr>
        <p:grpSpPr>
          <a:xfrm>
            <a:off x="780120" y="7156577"/>
            <a:ext cx="670052" cy="67005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F1"/>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838379" y="7213727"/>
            <a:ext cx="553534" cy="55353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5B4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943229" y="7342861"/>
            <a:ext cx="343834" cy="295268"/>
          </a:xfrm>
          <a:custGeom>
            <a:avLst/>
            <a:gdLst/>
            <a:ahLst/>
            <a:cxnLst/>
            <a:rect l="l" t="t" r="r" b="b"/>
            <a:pathLst>
              <a:path w="343834" h="295268">
                <a:moveTo>
                  <a:pt x="0" y="0"/>
                </a:moveTo>
                <a:lnTo>
                  <a:pt x="343834" y="0"/>
                </a:lnTo>
                <a:lnTo>
                  <a:pt x="343834" y="295267"/>
                </a:lnTo>
                <a:lnTo>
                  <a:pt x="0" y="29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Zoonomics Working Group</dc:title>
  <cp:revision>60</cp:revision>
  <dcterms:created xsi:type="dcterms:W3CDTF">2006-08-16T00:00:00Z</dcterms:created>
  <dcterms:modified xsi:type="dcterms:W3CDTF">2025-04-29T14:58:03Z</dcterms:modified>
  <dc:identifier>DAGk_91F0A4</dc:identifier>
</cp:coreProperties>
</file>